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1" r:id="rId5"/>
    <p:sldMasterId id="2147483659" r:id="rId6"/>
    <p:sldMasterId id="2147483656" r:id="rId7"/>
    <p:sldMasterId id="2147483664" r:id="rId8"/>
  </p:sldMasterIdLst>
  <p:notesMasterIdLst>
    <p:notesMasterId r:id="rId31"/>
  </p:notesMasterIdLst>
  <p:sldIdLst>
    <p:sldId id="270" r:id="rId9"/>
    <p:sldId id="943" r:id="rId10"/>
    <p:sldId id="935" r:id="rId11"/>
    <p:sldId id="806" r:id="rId12"/>
    <p:sldId id="908" r:id="rId13"/>
    <p:sldId id="899" r:id="rId14"/>
    <p:sldId id="938" r:id="rId15"/>
    <p:sldId id="858" r:id="rId16"/>
    <p:sldId id="930" r:id="rId17"/>
    <p:sldId id="931" r:id="rId18"/>
    <p:sldId id="891" r:id="rId19"/>
    <p:sldId id="849" r:id="rId20"/>
    <p:sldId id="897" r:id="rId21"/>
    <p:sldId id="912" r:id="rId22"/>
    <p:sldId id="945" r:id="rId23"/>
    <p:sldId id="936" r:id="rId24"/>
    <p:sldId id="923" r:id="rId25"/>
    <p:sldId id="928" r:id="rId26"/>
    <p:sldId id="954" r:id="rId27"/>
    <p:sldId id="905" r:id="rId28"/>
    <p:sldId id="940" r:id="rId29"/>
    <p:sldId id="941"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B3B20D-0E14-710F-DD1D-A0521AAF4934}" name="Michele St-Germain" initials="MS" userId="S::michele.stgermain@museedelhistoire.ca::338e0921-a114-452a-8345-6fdc1c2d7cb6" providerId="AD"/>
  <p188:author id="{5336BF2E-704C-FF1F-96F6-A22E3AC3E81F}" name="Emily Dillabough" initials="ED" userId="S::emily.dillabough@museedelhistoire.ca::273ba6a8-7e1a-45fa-8889-db2c29d429b2" providerId="AD"/>
  <p188:author id="{77010D55-8F77-4186-88D1-F5F86C56EE84}" name="Stephane Lauzon" initials="SL" userId="S::stephane.lauzon@museedelhistoire.ca::47bfea72-7c7d-4c2d-a73f-c94b2d0df9cb" providerId="AD"/>
  <p188:author id="{A8061D61-0E4A-B5BA-4123-351B3200E650}" name="Leah Resnick" initials="LR" userId="S::leah.resnick@museedelhistoire.ca::8c02bba8-7569-4115-8e11-e0a448e8fe58" providerId="AD"/>
  <p188:author id="{17358E77-C61D-EFD0-FA38-21076E0E879F}" name="Nathalie Rheault" initials="NR" userId="S::nathalie.rheault@museedelhistoire.ca::5c3d132e-92bb-410d-90b7-e784f9190257" providerId="AD"/>
  <p188:author id="{0CC9ABA2-057D-C34A-1F4C-7C53999F963D}" name="Brigitte Beaulne-Syp" initials="BB" userId="S::brigitte.beaulne-syp@museedelhistoire.ca::62e456d8-ed4c-4351-8cd6-0029c2f4d72b" providerId="AD"/>
  <p188:author id="{EBC360AA-03E6-038C-606E-8E89709FA46F}" name="Guest User" initials="GU" userId="S::urn:spo:anon#e0e73318009641f44136abe164d8f308e19d941c386f8c0b2d50b44c410a5f69::" providerId="AD"/>
  <p188:author id="{46C5DFAA-2136-21AB-63E4-4675DBDD3852}" name="Michael Joanisse" initials="MJ" userId="S::michael.joanisse@museedelhistoire.ca::cda016d6-fcdb-4feb-95a8-16efd02c10f0" providerId="AD"/>
  <p188:author id="{3A614DB1-2438-0062-17BD-3FAB2E162B4B}" name="Natalie Roy" initials="NR" userId="S::natalie.roy@museedelhistoire.ca::2a6fd6f7-96c1-4951-b26e-87fa6997c4cb" providerId="AD"/>
  <p188:author id="{3107C5F9-7072-1626-C13D-11B31C8F6408}" name="Cathy Mitchell" initials="CM" userId="S::cathy.mitchell@museedelhistoire.ca::2e575c0b-1d08-4526-bafd-4679e1758dd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00"/>
    <a:srgbClr val="10238B"/>
    <a:srgbClr val="0A8297"/>
    <a:srgbClr val="F8A6CD"/>
    <a:srgbClr val="E51174"/>
    <a:srgbClr val="E2E2E2"/>
    <a:srgbClr val="46CC7E"/>
    <a:srgbClr val="A540F2"/>
    <a:srgbClr val="40404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001CD2-0D80-4F42-AC01-0700B7AA47CF}" v="752" dt="2023-09-19T15:11:59.0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7580" autoAdjust="0"/>
  </p:normalViewPr>
  <p:slideViewPr>
    <p:cSldViewPr snapToGrid="0">
      <p:cViewPr varScale="1">
        <p:scale>
          <a:sx n="54" d="100"/>
          <a:sy n="54" d="100"/>
        </p:scale>
        <p:origin x="2754"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h Resnick" userId="8c02bba8-7569-4115-8e11-e0a448e8fe58" providerId="ADAL" clId="{9565BE97-AF68-4D0F-98D9-36F7B7627897}"/>
    <pc:docChg chg="modSld">
      <pc:chgData name="Leah Resnick" userId="8c02bba8-7569-4115-8e11-e0a448e8fe58" providerId="ADAL" clId="{9565BE97-AF68-4D0F-98D9-36F7B7627897}" dt="2023-09-19T21:21:42.358" v="78" actId="20577"/>
      <pc:docMkLst>
        <pc:docMk/>
      </pc:docMkLst>
      <pc:sldChg chg="modNotesTx">
        <pc:chgData name="Leah Resnick" userId="8c02bba8-7569-4115-8e11-e0a448e8fe58" providerId="ADAL" clId="{9565BE97-AF68-4D0F-98D9-36F7B7627897}" dt="2023-09-19T21:13:18.420" v="59" actId="113"/>
        <pc:sldMkLst>
          <pc:docMk/>
          <pc:sldMk cId="1218671064" sldId="270"/>
        </pc:sldMkLst>
      </pc:sldChg>
      <pc:sldChg chg="modSp mod modNotesTx">
        <pc:chgData name="Leah Resnick" userId="8c02bba8-7569-4115-8e11-e0a448e8fe58" providerId="ADAL" clId="{9565BE97-AF68-4D0F-98D9-36F7B7627897}" dt="2023-09-19T21:21:42.358" v="78" actId="20577"/>
        <pc:sldMkLst>
          <pc:docMk/>
          <pc:sldMk cId="1283801690" sldId="905"/>
        </pc:sldMkLst>
        <pc:spChg chg="mod">
          <ac:chgData name="Leah Resnick" userId="8c02bba8-7569-4115-8e11-e0a448e8fe58" providerId="ADAL" clId="{9565BE97-AF68-4D0F-98D9-36F7B7627897}" dt="2023-09-19T21:21:35.276" v="68" actId="20577"/>
          <ac:spMkLst>
            <pc:docMk/>
            <pc:sldMk cId="1283801690" sldId="905"/>
            <ac:spMk id="6" creationId="{AE50942E-28D1-1B30-117F-0606CD2713A6}"/>
          </ac:spMkLst>
        </pc:spChg>
      </pc:sldChg>
    </pc:docChg>
  </pc:docChgLst>
  <pc:docChgLst>
    <pc:chgData name="Stephane Lauzon" userId="47bfea72-7c7d-4c2d-a73f-c94b2d0df9cb" providerId="ADAL" clId="{3C9B3F3D-8FA3-4509-AA25-2C56C45F038D}"/>
    <pc:docChg chg="modSld">
      <pc:chgData name="Stephane Lauzon" userId="47bfea72-7c7d-4c2d-a73f-c94b2d0df9cb" providerId="ADAL" clId="{3C9B3F3D-8FA3-4509-AA25-2C56C45F038D}" dt="2023-09-06T20:37:09.894" v="161" actId="20577"/>
      <pc:docMkLst>
        <pc:docMk/>
      </pc:docMkLst>
      <pc:sldChg chg="modNotesTx">
        <pc:chgData name="Stephane Lauzon" userId="47bfea72-7c7d-4c2d-a73f-c94b2d0df9cb" providerId="ADAL" clId="{3C9B3F3D-8FA3-4509-AA25-2C56C45F038D}" dt="2023-09-06T20:37:09.894" v="161" actId="20577"/>
        <pc:sldMkLst>
          <pc:docMk/>
          <pc:sldMk cId="210014955" sldId="923"/>
        </pc:sldMkLst>
      </pc:sldChg>
      <pc:sldChg chg="modNotesTx">
        <pc:chgData name="Stephane Lauzon" userId="47bfea72-7c7d-4c2d-a73f-c94b2d0df9cb" providerId="ADAL" clId="{3C9B3F3D-8FA3-4509-AA25-2C56C45F038D}" dt="2023-09-06T20:35:15.974" v="100" actId="20577"/>
        <pc:sldMkLst>
          <pc:docMk/>
          <pc:sldMk cId="4108228885" sldId="936"/>
        </pc:sldMkLst>
      </pc:sldChg>
      <pc:sldChg chg="modNotesTx">
        <pc:chgData name="Stephane Lauzon" userId="47bfea72-7c7d-4c2d-a73f-c94b2d0df9cb" providerId="ADAL" clId="{3C9B3F3D-8FA3-4509-AA25-2C56C45F038D}" dt="2023-09-06T20:32:55.052" v="58" actId="20577"/>
        <pc:sldMkLst>
          <pc:docMk/>
          <pc:sldMk cId="1416297988" sldId="945"/>
        </pc:sldMkLst>
      </pc:sldChg>
    </pc:docChg>
  </pc:docChgLst>
  <pc:docChgLst>
    <pc:chgData name="Stephane Lauzon" userId="47bfea72-7c7d-4c2d-a73f-c94b2d0df9cb" providerId="ADAL" clId="{6A001CD2-0D80-4F42-AC01-0700B7AA47CF}"/>
    <pc:docChg chg="undo custSel delSld modSld">
      <pc:chgData name="Stephane Lauzon" userId="47bfea72-7c7d-4c2d-a73f-c94b2d0df9cb" providerId="ADAL" clId="{6A001CD2-0D80-4F42-AC01-0700B7AA47CF}" dt="2023-09-19T19:30:56.217" v="1487" actId="20577"/>
      <pc:docMkLst>
        <pc:docMk/>
      </pc:docMkLst>
      <pc:sldChg chg="modNotesTx">
        <pc:chgData name="Stephane Lauzon" userId="47bfea72-7c7d-4c2d-a73f-c94b2d0df9cb" providerId="ADAL" clId="{6A001CD2-0D80-4F42-AC01-0700B7AA47CF}" dt="2023-09-19T15:04:00.558" v="1136" actId="6549"/>
        <pc:sldMkLst>
          <pc:docMk/>
          <pc:sldMk cId="1212064509" sldId="849"/>
        </pc:sldMkLst>
      </pc:sldChg>
      <pc:sldChg chg="modNotesTx">
        <pc:chgData name="Stephane Lauzon" userId="47bfea72-7c7d-4c2d-a73f-c94b2d0df9cb" providerId="ADAL" clId="{6A001CD2-0D80-4F42-AC01-0700B7AA47CF}" dt="2023-09-19T14:54:11.657" v="1008" actId="20577"/>
        <pc:sldMkLst>
          <pc:docMk/>
          <pc:sldMk cId="2422028050" sldId="858"/>
        </pc:sldMkLst>
      </pc:sldChg>
      <pc:sldChg chg="modSp mod modNotesTx">
        <pc:chgData name="Stephane Lauzon" userId="47bfea72-7c7d-4c2d-a73f-c94b2d0df9cb" providerId="ADAL" clId="{6A001CD2-0D80-4F42-AC01-0700B7AA47CF}" dt="2023-09-19T15:00:44.005" v="1131" actId="6549"/>
        <pc:sldMkLst>
          <pc:docMk/>
          <pc:sldMk cId="4008000498" sldId="891"/>
        </pc:sldMkLst>
        <pc:spChg chg="mod">
          <ac:chgData name="Stephane Lauzon" userId="47bfea72-7c7d-4c2d-a73f-c94b2d0df9cb" providerId="ADAL" clId="{6A001CD2-0D80-4F42-AC01-0700B7AA47CF}" dt="2023-09-19T15:00:44.005" v="1131" actId="6549"/>
          <ac:spMkLst>
            <pc:docMk/>
            <pc:sldMk cId="4008000498" sldId="891"/>
            <ac:spMk id="3" creationId="{273AA511-A876-0EB9-35F3-0B8FBE49D6DE}"/>
          </ac:spMkLst>
        </pc:spChg>
      </pc:sldChg>
      <pc:sldChg chg="modNotesTx">
        <pc:chgData name="Stephane Lauzon" userId="47bfea72-7c7d-4c2d-a73f-c94b2d0df9cb" providerId="ADAL" clId="{6A001CD2-0D80-4F42-AC01-0700B7AA47CF}" dt="2023-09-19T19:30:56.217" v="1487" actId="20577"/>
        <pc:sldMkLst>
          <pc:docMk/>
          <pc:sldMk cId="4223752266" sldId="897"/>
        </pc:sldMkLst>
      </pc:sldChg>
      <pc:sldChg chg="modNotesTx">
        <pc:chgData name="Stephane Lauzon" userId="47bfea72-7c7d-4c2d-a73f-c94b2d0df9cb" providerId="ADAL" clId="{6A001CD2-0D80-4F42-AC01-0700B7AA47CF}" dt="2023-09-19T14:50:11.519" v="925" actId="6549"/>
        <pc:sldMkLst>
          <pc:docMk/>
          <pc:sldMk cId="3527481389" sldId="899"/>
        </pc:sldMkLst>
      </pc:sldChg>
      <pc:sldChg chg="modNotes modNotesTx">
        <pc:chgData name="Stephane Lauzon" userId="47bfea72-7c7d-4c2d-a73f-c94b2d0df9cb" providerId="ADAL" clId="{6A001CD2-0D80-4F42-AC01-0700B7AA47CF}" dt="2023-09-18T18:53:30.183" v="889" actId="114"/>
        <pc:sldMkLst>
          <pc:docMk/>
          <pc:sldMk cId="895372715" sldId="908"/>
        </pc:sldMkLst>
      </pc:sldChg>
      <pc:sldChg chg="modNotesTx">
        <pc:chgData name="Stephane Lauzon" userId="47bfea72-7c7d-4c2d-a73f-c94b2d0df9cb" providerId="ADAL" clId="{6A001CD2-0D80-4F42-AC01-0700B7AA47CF}" dt="2023-09-19T15:08:07.214" v="1186" actId="6549"/>
        <pc:sldMkLst>
          <pc:docMk/>
          <pc:sldMk cId="1560661600" sldId="912"/>
        </pc:sldMkLst>
      </pc:sldChg>
      <pc:sldChg chg="modNotesTx">
        <pc:chgData name="Stephane Lauzon" userId="47bfea72-7c7d-4c2d-a73f-c94b2d0df9cb" providerId="ADAL" clId="{6A001CD2-0D80-4F42-AC01-0700B7AA47CF}" dt="2023-09-19T15:18:58.600" v="1414" actId="6549"/>
        <pc:sldMkLst>
          <pc:docMk/>
          <pc:sldMk cId="210014955" sldId="923"/>
        </pc:sldMkLst>
      </pc:sldChg>
      <pc:sldChg chg="modSp modNotesTx">
        <pc:chgData name="Stephane Lauzon" userId="47bfea72-7c7d-4c2d-a73f-c94b2d0df9cb" providerId="ADAL" clId="{6A001CD2-0D80-4F42-AC01-0700B7AA47CF}" dt="2023-09-19T15:21:33.496" v="1452" actId="6549"/>
        <pc:sldMkLst>
          <pc:docMk/>
          <pc:sldMk cId="374368671" sldId="928"/>
        </pc:sldMkLst>
        <pc:graphicFrameChg chg="mod">
          <ac:chgData name="Stephane Lauzon" userId="47bfea72-7c7d-4c2d-a73f-c94b2d0df9cb" providerId="ADAL" clId="{6A001CD2-0D80-4F42-AC01-0700B7AA47CF}" dt="2023-09-13T20:35:02.174" v="741" actId="20577"/>
          <ac:graphicFrameMkLst>
            <pc:docMk/>
            <pc:sldMk cId="374368671" sldId="928"/>
            <ac:graphicFrameMk id="3" creationId="{2C66D056-7459-4D4E-C56A-BD4D5923B34D}"/>
          </ac:graphicFrameMkLst>
        </pc:graphicFrameChg>
      </pc:sldChg>
      <pc:sldChg chg="modNotesTx">
        <pc:chgData name="Stephane Lauzon" userId="47bfea72-7c7d-4c2d-a73f-c94b2d0df9cb" providerId="ADAL" clId="{6A001CD2-0D80-4F42-AC01-0700B7AA47CF}" dt="2023-09-19T14:56:31.977" v="1070" actId="20577"/>
        <pc:sldMkLst>
          <pc:docMk/>
          <pc:sldMk cId="2783206443" sldId="930"/>
        </pc:sldMkLst>
      </pc:sldChg>
      <pc:sldChg chg="modNotesTx">
        <pc:chgData name="Stephane Lauzon" userId="47bfea72-7c7d-4c2d-a73f-c94b2d0df9cb" providerId="ADAL" clId="{6A001CD2-0D80-4F42-AC01-0700B7AA47CF}" dt="2023-09-19T14:58:47.082" v="1075" actId="20577"/>
        <pc:sldMkLst>
          <pc:docMk/>
          <pc:sldMk cId="3814707885" sldId="931"/>
        </pc:sldMkLst>
      </pc:sldChg>
      <pc:sldChg chg="modNotesTx">
        <pc:chgData name="Stephane Lauzon" userId="47bfea72-7c7d-4c2d-a73f-c94b2d0df9cb" providerId="ADAL" clId="{6A001CD2-0D80-4F42-AC01-0700B7AA47CF}" dt="2023-09-19T15:12:51.561" v="1291" actId="20577"/>
        <pc:sldMkLst>
          <pc:docMk/>
          <pc:sldMk cId="4108228885" sldId="936"/>
        </pc:sldMkLst>
      </pc:sldChg>
      <pc:sldChg chg="modNotesTx">
        <pc:chgData name="Stephane Lauzon" userId="47bfea72-7c7d-4c2d-a73f-c94b2d0df9cb" providerId="ADAL" clId="{6A001CD2-0D80-4F42-AC01-0700B7AA47CF}" dt="2023-09-19T14:52:03.166" v="927" actId="20577"/>
        <pc:sldMkLst>
          <pc:docMk/>
          <pc:sldMk cId="2905111093" sldId="938"/>
        </pc:sldMkLst>
      </pc:sldChg>
      <pc:sldChg chg="del modNotesTx">
        <pc:chgData name="Stephane Lauzon" userId="47bfea72-7c7d-4c2d-a73f-c94b2d0df9cb" providerId="ADAL" clId="{6A001CD2-0D80-4F42-AC01-0700B7AA47CF}" dt="2023-09-14T20:36:45.964" v="742" actId="2696"/>
        <pc:sldMkLst>
          <pc:docMk/>
          <pc:sldMk cId="1748291565" sldId="942"/>
        </pc:sldMkLst>
      </pc:sldChg>
      <pc:sldChg chg="modNotesTx">
        <pc:chgData name="Stephane Lauzon" userId="47bfea72-7c7d-4c2d-a73f-c94b2d0df9cb" providerId="ADAL" clId="{6A001CD2-0D80-4F42-AC01-0700B7AA47CF}" dt="2023-09-19T15:10:37.448" v="1288" actId="20577"/>
        <pc:sldMkLst>
          <pc:docMk/>
          <pc:sldMk cId="1416297988" sldId="945"/>
        </pc:sldMkLst>
      </pc:sldChg>
      <pc:sldChg chg="modNotesTx">
        <pc:chgData name="Stephane Lauzon" userId="47bfea72-7c7d-4c2d-a73f-c94b2d0df9cb" providerId="ADAL" clId="{6A001CD2-0D80-4F42-AC01-0700B7AA47CF}" dt="2023-09-13T20:07:51.007" v="701" actId="20577"/>
        <pc:sldMkLst>
          <pc:docMk/>
          <pc:sldMk cId="705171270" sldId="954"/>
        </pc:sldMkLst>
      </pc:sldChg>
    </pc:docChg>
  </pc:docChgLst>
  <pc:docChgLst>
    <pc:chgData name="Leah Resnick" userId="8c02bba8-7569-4115-8e11-e0a448e8fe58" providerId="ADAL" clId="{2697444B-7849-4248-9EB6-530B32AF31B4}"/>
    <pc:docChg chg="modSld">
      <pc:chgData name="Leah Resnick" userId="8c02bba8-7569-4115-8e11-e0a448e8fe58" providerId="ADAL" clId="{2697444B-7849-4248-9EB6-530B32AF31B4}" dt="2023-09-07T14:40:51.213" v="0" actId="113"/>
      <pc:docMkLst>
        <pc:docMk/>
      </pc:docMkLst>
      <pc:sldChg chg="modNotesTx">
        <pc:chgData name="Leah Resnick" userId="8c02bba8-7569-4115-8e11-e0a448e8fe58" providerId="ADAL" clId="{2697444B-7849-4248-9EB6-530B32AF31B4}" dt="2023-09-07T14:40:51.213" v="0" actId="113"/>
        <pc:sldMkLst>
          <pc:docMk/>
          <pc:sldMk cId="1218671064" sldId="27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908849-63CA-42F6-A861-E90F1D238564}"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CA"/>
        </a:p>
      </dgm:t>
    </dgm:pt>
    <dgm:pt modelId="{477DC73A-BD80-4A79-AEF3-AD2B30D49E90}">
      <dgm:prSet phldrT="[Text]">
        <dgm:style>
          <a:lnRef idx="0">
            <a:scrgbClr r="0" g="0" b="0"/>
          </a:lnRef>
          <a:fillRef idx="0">
            <a:scrgbClr r="0" g="0" b="0"/>
          </a:fillRef>
          <a:effectRef idx="0">
            <a:scrgbClr r="0" g="0" b="0"/>
          </a:effectRef>
          <a:fontRef idx="minor">
            <a:schemeClr val="lt1"/>
          </a:fontRef>
        </dgm:style>
      </dgm:prSet>
      <dgm:spPr>
        <a:solidFill>
          <a:srgbClr val="10238B"/>
        </a:solidFill>
        <a:ln>
          <a:noFill/>
        </a:ln>
      </dgm:spPr>
      <dgm:t>
        <a:bodyPr/>
        <a:lstStyle/>
        <a:p>
          <a:r>
            <a:rPr lang="en-CA" b="1">
              <a:solidFill>
                <a:schemeClr val="bg1"/>
              </a:solidFill>
              <a:latin typeface="+mn-lt"/>
            </a:rPr>
            <a:t>Project Coordinator</a:t>
          </a:r>
        </a:p>
      </dgm:t>
      <dgm:extLst>
        <a:ext uri="{E40237B7-FDA0-4F09-8148-C483321AD2D9}">
          <dgm14:cNvPr xmlns:dgm14="http://schemas.microsoft.com/office/drawing/2010/diagram" id="0" name="" descr="Project Coordinator&#10;"/>
        </a:ext>
      </dgm:extLst>
    </dgm:pt>
    <dgm:pt modelId="{303EA4C2-ABAA-4259-8EAA-1D50DB73ACFF}" type="parTrans" cxnId="{E0E10BAA-E4FD-4BA8-8EF2-EB1D2EC03E5E}">
      <dgm:prSet/>
      <dgm:spPr/>
      <dgm:t>
        <a:bodyPr/>
        <a:lstStyle/>
        <a:p>
          <a:endParaRPr lang="en-CA"/>
        </a:p>
      </dgm:t>
    </dgm:pt>
    <dgm:pt modelId="{A1D5E9FB-D762-4DC8-AD15-156EF7FB1237}" type="sibTrans" cxnId="{E0E10BAA-E4FD-4BA8-8EF2-EB1D2EC03E5E}">
      <dgm:prSet/>
      <dgm:spPr/>
      <dgm:t>
        <a:bodyPr/>
        <a:lstStyle/>
        <a:p>
          <a:endParaRPr lang="en-CA"/>
        </a:p>
      </dgm:t>
    </dgm:pt>
    <dgm:pt modelId="{3839869B-8FE0-4DA7-ABEE-5618F59422BD}">
      <dgm:prSet>
        <dgm:style>
          <a:lnRef idx="0">
            <a:scrgbClr r="0" g="0" b="0"/>
          </a:lnRef>
          <a:fillRef idx="0">
            <a:scrgbClr r="0" g="0" b="0"/>
          </a:fillRef>
          <a:effectRef idx="0">
            <a:scrgbClr r="0" g="0" b="0"/>
          </a:effectRef>
          <a:fontRef idx="minor">
            <a:schemeClr val="lt1"/>
          </a:fontRef>
        </dgm:style>
      </dgm:prSet>
      <dgm:spPr>
        <a:solidFill>
          <a:srgbClr val="10238B"/>
        </a:solidFill>
        <a:ln>
          <a:noFill/>
        </a:ln>
      </dgm:spPr>
      <dgm:t>
        <a:bodyPr/>
        <a:lstStyle/>
        <a:p>
          <a:r>
            <a:rPr lang="en-CA" b="1">
              <a:solidFill>
                <a:schemeClr val="bg1"/>
              </a:solidFill>
              <a:latin typeface="+mn-lt"/>
            </a:rPr>
            <a:t>Writer</a:t>
          </a:r>
        </a:p>
      </dgm:t>
    </dgm:pt>
    <dgm:pt modelId="{038F9303-F802-422C-BC05-70E2230DC5B1}" type="parTrans" cxnId="{C6155402-269B-4058-9356-019AEB5B9F58}">
      <dgm:prSet/>
      <dgm:spPr/>
      <dgm:t>
        <a:bodyPr/>
        <a:lstStyle/>
        <a:p>
          <a:endParaRPr lang="en-CA"/>
        </a:p>
      </dgm:t>
    </dgm:pt>
    <dgm:pt modelId="{1F5D6711-D809-40C2-9A28-5ADC609B236C}" type="sibTrans" cxnId="{C6155402-269B-4058-9356-019AEB5B9F58}">
      <dgm:prSet/>
      <dgm:spPr/>
      <dgm:t>
        <a:bodyPr/>
        <a:lstStyle/>
        <a:p>
          <a:endParaRPr lang="en-CA"/>
        </a:p>
      </dgm:t>
    </dgm:pt>
    <dgm:pt modelId="{187D2204-3251-4C61-8F1E-F9F571EAFC59}">
      <dgm:prSet>
        <dgm:style>
          <a:lnRef idx="0">
            <a:scrgbClr r="0" g="0" b="0"/>
          </a:lnRef>
          <a:fillRef idx="0">
            <a:scrgbClr r="0" g="0" b="0"/>
          </a:fillRef>
          <a:effectRef idx="0">
            <a:scrgbClr r="0" g="0" b="0"/>
          </a:effectRef>
          <a:fontRef idx="minor">
            <a:schemeClr val="lt1"/>
          </a:fontRef>
        </dgm:style>
      </dgm:prSet>
      <dgm:spPr>
        <a:solidFill>
          <a:srgbClr val="10238B"/>
        </a:solidFill>
        <a:ln>
          <a:noFill/>
        </a:ln>
      </dgm:spPr>
      <dgm:t>
        <a:bodyPr/>
        <a:lstStyle/>
        <a:p>
          <a:r>
            <a:rPr lang="en-CA" b="1">
              <a:solidFill>
                <a:schemeClr val="bg1"/>
              </a:solidFill>
              <a:latin typeface="+mn-lt"/>
            </a:rPr>
            <a:t>Translator</a:t>
          </a:r>
        </a:p>
      </dgm:t>
    </dgm:pt>
    <dgm:pt modelId="{3DF1BBB4-1D76-415C-9A23-824B5D8A24E4}" type="parTrans" cxnId="{A51D20BE-F971-43A0-A2B5-0DDA7406D0D3}">
      <dgm:prSet/>
      <dgm:spPr/>
      <dgm:t>
        <a:bodyPr/>
        <a:lstStyle/>
        <a:p>
          <a:endParaRPr lang="en-CA"/>
        </a:p>
      </dgm:t>
    </dgm:pt>
    <dgm:pt modelId="{2CB45493-868F-4334-8B4B-0BEDB1C5FA19}" type="sibTrans" cxnId="{A51D20BE-F971-43A0-A2B5-0DDA7406D0D3}">
      <dgm:prSet/>
      <dgm:spPr/>
      <dgm:t>
        <a:bodyPr/>
        <a:lstStyle/>
        <a:p>
          <a:endParaRPr lang="en-CA"/>
        </a:p>
      </dgm:t>
    </dgm:pt>
    <dgm:pt modelId="{C5BF6D28-1F4B-4875-8A4D-8898C0B975B3}">
      <dgm:prSet>
        <dgm:style>
          <a:lnRef idx="0">
            <a:scrgbClr r="0" g="0" b="0"/>
          </a:lnRef>
          <a:fillRef idx="0">
            <a:scrgbClr r="0" g="0" b="0"/>
          </a:fillRef>
          <a:effectRef idx="0">
            <a:scrgbClr r="0" g="0" b="0"/>
          </a:effectRef>
          <a:fontRef idx="minor">
            <a:schemeClr val="lt1"/>
          </a:fontRef>
        </dgm:style>
      </dgm:prSet>
      <dgm:spPr>
        <a:solidFill>
          <a:srgbClr val="10238B"/>
        </a:solidFill>
        <a:ln>
          <a:noFill/>
        </a:ln>
      </dgm:spPr>
      <dgm:t>
        <a:bodyPr/>
        <a:lstStyle/>
        <a:p>
          <a:r>
            <a:rPr lang="en-CA" b="1">
              <a:solidFill>
                <a:schemeClr val="bg1"/>
              </a:solidFill>
              <a:latin typeface="+mn-lt"/>
            </a:rPr>
            <a:t>Editors</a:t>
          </a:r>
        </a:p>
      </dgm:t>
    </dgm:pt>
    <dgm:pt modelId="{FCB7AF75-EB87-44CF-85E3-3257A7E3A6FC}" type="parTrans" cxnId="{1D952831-3FA5-4D12-AE0D-8349B1046B90}">
      <dgm:prSet/>
      <dgm:spPr/>
      <dgm:t>
        <a:bodyPr/>
        <a:lstStyle/>
        <a:p>
          <a:endParaRPr lang="en-CA"/>
        </a:p>
      </dgm:t>
    </dgm:pt>
    <dgm:pt modelId="{15F25DCA-9554-4E31-A13F-3B43A0726CF4}" type="sibTrans" cxnId="{1D952831-3FA5-4D12-AE0D-8349B1046B90}">
      <dgm:prSet/>
      <dgm:spPr/>
      <dgm:t>
        <a:bodyPr/>
        <a:lstStyle/>
        <a:p>
          <a:endParaRPr lang="en-CA"/>
        </a:p>
      </dgm:t>
    </dgm:pt>
    <dgm:pt modelId="{F7AF6FE4-33FB-4B1A-8B87-1F32072DCE6F}">
      <dgm:prSet>
        <dgm:style>
          <a:lnRef idx="0">
            <a:scrgbClr r="0" g="0" b="0"/>
          </a:lnRef>
          <a:fillRef idx="0">
            <a:scrgbClr r="0" g="0" b="0"/>
          </a:fillRef>
          <a:effectRef idx="0">
            <a:scrgbClr r="0" g="0" b="0"/>
          </a:effectRef>
          <a:fontRef idx="minor">
            <a:schemeClr val="lt1"/>
          </a:fontRef>
        </dgm:style>
      </dgm:prSet>
      <dgm:spPr>
        <a:solidFill>
          <a:srgbClr val="10238B"/>
        </a:solidFill>
        <a:ln>
          <a:noFill/>
        </a:ln>
      </dgm:spPr>
      <dgm:t>
        <a:bodyPr/>
        <a:lstStyle/>
        <a:p>
          <a:r>
            <a:rPr lang="en-CA" b="1">
              <a:solidFill>
                <a:schemeClr val="bg1"/>
              </a:solidFill>
              <a:latin typeface="+mn-lt"/>
            </a:rPr>
            <a:t>Curator / Researcher</a:t>
          </a:r>
        </a:p>
      </dgm:t>
    </dgm:pt>
    <dgm:pt modelId="{589E7F84-DA1A-404A-967D-FE1A387DCFEE}" type="parTrans" cxnId="{619B9232-FE37-4A0C-A8DE-E90D78C90151}">
      <dgm:prSet/>
      <dgm:spPr/>
      <dgm:t>
        <a:bodyPr/>
        <a:lstStyle/>
        <a:p>
          <a:endParaRPr lang="en-CA"/>
        </a:p>
      </dgm:t>
    </dgm:pt>
    <dgm:pt modelId="{97AB5688-D76A-4DF0-9D8C-4420E67102C5}" type="sibTrans" cxnId="{619B9232-FE37-4A0C-A8DE-E90D78C90151}">
      <dgm:prSet/>
      <dgm:spPr/>
      <dgm:t>
        <a:bodyPr/>
        <a:lstStyle/>
        <a:p>
          <a:endParaRPr lang="en-CA"/>
        </a:p>
      </dgm:t>
    </dgm:pt>
    <dgm:pt modelId="{BC883D87-1473-46FB-9040-3ABC16B37FFD}">
      <dgm:prSet>
        <dgm:style>
          <a:lnRef idx="0">
            <a:scrgbClr r="0" g="0" b="0"/>
          </a:lnRef>
          <a:fillRef idx="0">
            <a:scrgbClr r="0" g="0" b="0"/>
          </a:fillRef>
          <a:effectRef idx="0">
            <a:scrgbClr r="0" g="0" b="0"/>
          </a:effectRef>
          <a:fontRef idx="minor">
            <a:schemeClr val="lt1"/>
          </a:fontRef>
        </dgm:style>
      </dgm:prSet>
      <dgm:spPr>
        <a:solidFill>
          <a:srgbClr val="10238B"/>
        </a:solidFill>
        <a:ln>
          <a:noFill/>
        </a:ln>
      </dgm:spPr>
      <dgm:t>
        <a:bodyPr/>
        <a:lstStyle/>
        <a:p>
          <a:r>
            <a:rPr lang="en-CA" b="1">
              <a:solidFill>
                <a:schemeClr val="bg1"/>
              </a:solidFill>
              <a:latin typeface="+mn-lt"/>
            </a:rPr>
            <a:t>Content Integration</a:t>
          </a:r>
        </a:p>
      </dgm:t>
    </dgm:pt>
    <dgm:pt modelId="{7A30042E-223C-4ADA-9E79-035101E74991}" type="parTrans" cxnId="{D083B7BA-C05D-4061-A30E-B375E072EC23}">
      <dgm:prSet/>
      <dgm:spPr/>
      <dgm:t>
        <a:bodyPr/>
        <a:lstStyle/>
        <a:p>
          <a:endParaRPr lang="fr-CA"/>
        </a:p>
      </dgm:t>
    </dgm:pt>
    <dgm:pt modelId="{4C4C846F-1773-4AEA-8D72-A608C27A21BD}" type="sibTrans" cxnId="{D083B7BA-C05D-4061-A30E-B375E072EC23}">
      <dgm:prSet/>
      <dgm:spPr/>
      <dgm:t>
        <a:bodyPr/>
        <a:lstStyle/>
        <a:p>
          <a:endParaRPr lang="fr-CA"/>
        </a:p>
      </dgm:t>
    </dgm:pt>
    <dgm:pt modelId="{92CE9C28-59FF-496D-91C0-C4A6485D045B}" type="pres">
      <dgm:prSet presAssocID="{E9908849-63CA-42F6-A861-E90F1D238564}" presName="diagram" presStyleCnt="0">
        <dgm:presLayoutVars>
          <dgm:dir/>
          <dgm:resizeHandles val="exact"/>
        </dgm:presLayoutVars>
      </dgm:prSet>
      <dgm:spPr/>
    </dgm:pt>
    <dgm:pt modelId="{3D6E656E-1BDE-49E1-B3ED-B190B55E6998}" type="pres">
      <dgm:prSet presAssocID="{477DC73A-BD80-4A79-AEF3-AD2B30D49E90}" presName="node" presStyleLbl="node1" presStyleIdx="0" presStyleCnt="6">
        <dgm:presLayoutVars>
          <dgm:bulletEnabled val="1"/>
        </dgm:presLayoutVars>
      </dgm:prSet>
      <dgm:spPr>
        <a:prstGeom prst="roundRect">
          <a:avLst/>
        </a:prstGeom>
      </dgm:spPr>
    </dgm:pt>
    <dgm:pt modelId="{34CDE60E-9CD4-4ADF-89B1-A06D4EE74810}" type="pres">
      <dgm:prSet presAssocID="{A1D5E9FB-D762-4DC8-AD15-156EF7FB1237}" presName="sibTrans" presStyleCnt="0"/>
      <dgm:spPr/>
    </dgm:pt>
    <dgm:pt modelId="{CFDB2F1B-9029-458E-8244-92515574C051}" type="pres">
      <dgm:prSet presAssocID="{F7AF6FE4-33FB-4B1A-8B87-1F32072DCE6F}" presName="node" presStyleLbl="node1" presStyleIdx="1" presStyleCnt="6">
        <dgm:presLayoutVars>
          <dgm:bulletEnabled val="1"/>
        </dgm:presLayoutVars>
      </dgm:prSet>
      <dgm:spPr>
        <a:prstGeom prst="roundRect">
          <a:avLst/>
        </a:prstGeom>
      </dgm:spPr>
    </dgm:pt>
    <dgm:pt modelId="{660FE1F0-3DA1-49E3-BCD3-9821A7FFA624}" type="pres">
      <dgm:prSet presAssocID="{97AB5688-D76A-4DF0-9D8C-4420E67102C5}" presName="sibTrans" presStyleCnt="0"/>
      <dgm:spPr/>
    </dgm:pt>
    <dgm:pt modelId="{8B5AF903-C3D1-4373-81E7-C0A85FA5108A}" type="pres">
      <dgm:prSet presAssocID="{3839869B-8FE0-4DA7-ABEE-5618F59422BD}" presName="node" presStyleLbl="node1" presStyleIdx="2" presStyleCnt="6">
        <dgm:presLayoutVars>
          <dgm:bulletEnabled val="1"/>
        </dgm:presLayoutVars>
      </dgm:prSet>
      <dgm:spPr>
        <a:prstGeom prst="roundRect">
          <a:avLst/>
        </a:prstGeom>
      </dgm:spPr>
    </dgm:pt>
    <dgm:pt modelId="{3C3F0C84-DD76-4A47-A1A4-E9C9246E8AD7}" type="pres">
      <dgm:prSet presAssocID="{1F5D6711-D809-40C2-9A28-5ADC609B236C}" presName="sibTrans" presStyleCnt="0"/>
      <dgm:spPr/>
    </dgm:pt>
    <dgm:pt modelId="{383C2427-2DC2-4A6A-B82A-18DCD4112767}" type="pres">
      <dgm:prSet presAssocID="{BC883D87-1473-46FB-9040-3ABC16B37FFD}" presName="node" presStyleLbl="node1" presStyleIdx="3" presStyleCnt="6">
        <dgm:presLayoutVars>
          <dgm:bulletEnabled val="1"/>
        </dgm:presLayoutVars>
      </dgm:prSet>
      <dgm:spPr>
        <a:prstGeom prst="roundRect">
          <a:avLst/>
        </a:prstGeom>
      </dgm:spPr>
    </dgm:pt>
    <dgm:pt modelId="{5574DFFE-E500-4A2A-8E4E-C95757189502}" type="pres">
      <dgm:prSet presAssocID="{4C4C846F-1773-4AEA-8D72-A608C27A21BD}" presName="sibTrans" presStyleCnt="0"/>
      <dgm:spPr/>
    </dgm:pt>
    <dgm:pt modelId="{D826EB56-4F16-4183-81E4-A3FFC497F4F0}" type="pres">
      <dgm:prSet presAssocID="{187D2204-3251-4C61-8F1E-F9F571EAFC59}" presName="node" presStyleLbl="node1" presStyleIdx="4" presStyleCnt="6">
        <dgm:presLayoutVars>
          <dgm:bulletEnabled val="1"/>
        </dgm:presLayoutVars>
      </dgm:prSet>
      <dgm:spPr>
        <a:prstGeom prst="roundRect">
          <a:avLst/>
        </a:prstGeom>
      </dgm:spPr>
    </dgm:pt>
    <dgm:pt modelId="{19FA839F-9EB3-4402-80B2-7BABA5045E9F}" type="pres">
      <dgm:prSet presAssocID="{2CB45493-868F-4334-8B4B-0BEDB1C5FA19}" presName="sibTrans" presStyleCnt="0"/>
      <dgm:spPr/>
    </dgm:pt>
    <dgm:pt modelId="{79D18E18-DC5F-4323-BC2A-90D6C81D8C97}" type="pres">
      <dgm:prSet presAssocID="{C5BF6D28-1F4B-4875-8A4D-8898C0B975B3}" presName="node" presStyleLbl="node1" presStyleIdx="5" presStyleCnt="6">
        <dgm:presLayoutVars>
          <dgm:bulletEnabled val="1"/>
        </dgm:presLayoutVars>
      </dgm:prSet>
      <dgm:spPr>
        <a:prstGeom prst="roundRect">
          <a:avLst/>
        </a:prstGeom>
      </dgm:spPr>
    </dgm:pt>
  </dgm:ptLst>
  <dgm:cxnLst>
    <dgm:cxn modelId="{C6155402-269B-4058-9356-019AEB5B9F58}" srcId="{E9908849-63CA-42F6-A861-E90F1D238564}" destId="{3839869B-8FE0-4DA7-ABEE-5618F59422BD}" srcOrd="2" destOrd="0" parTransId="{038F9303-F802-422C-BC05-70E2230DC5B1}" sibTransId="{1F5D6711-D809-40C2-9A28-5ADC609B236C}"/>
    <dgm:cxn modelId="{EFE02C26-4680-4484-BDC8-CE0C8A68DAAA}" type="presOf" srcId="{E9908849-63CA-42F6-A861-E90F1D238564}" destId="{92CE9C28-59FF-496D-91C0-C4A6485D045B}" srcOrd="0" destOrd="0" presId="urn:microsoft.com/office/officeart/2005/8/layout/default"/>
    <dgm:cxn modelId="{B448032F-08DB-491B-9B16-C0925C20DC15}" type="presOf" srcId="{187D2204-3251-4C61-8F1E-F9F571EAFC59}" destId="{D826EB56-4F16-4183-81E4-A3FFC497F4F0}" srcOrd="0" destOrd="0" presId="urn:microsoft.com/office/officeart/2005/8/layout/default"/>
    <dgm:cxn modelId="{1D952831-3FA5-4D12-AE0D-8349B1046B90}" srcId="{E9908849-63CA-42F6-A861-E90F1D238564}" destId="{C5BF6D28-1F4B-4875-8A4D-8898C0B975B3}" srcOrd="5" destOrd="0" parTransId="{FCB7AF75-EB87-44CF-85E3-3257A7E3A6FC}" sibTransId="{15F25DCA-9554-4E31-A13F-3B43A0726CF4}"/>
    <dgm:cxn modelId="{619B9232-FE37-4A0C-A8DE-E90D78C90151}" srcId="{E9908849-63CA-42F6-A861-E90F1D238564}" destId="{F7AF6FE4-33FB-4B1A-8B87-1F32072DCE6F}" srcOrd="1" destOrd="0" parTransId="{589E7F84-DA1A-404A-967D-FE1A387DCFEE}" sibTransId="{97AB5688-D76A-4DF0-9D8C-4420E67102C5}"/>
    <dgm:cxn modelId="{0010F576-0AD5-481D-9962-4C65117720C0}" type="presOf" srcId="{C5BF6D28-1F4B-4875-8A4D-8898C0B975B3}" destId="{79D18E18-DC5F-4323-BC2A-90D6C81D8C97}" srcOrd="0" destOrd="0" presId="urn:microsoft.com/office/officeart/2005/8/layout/default"/>
    <dgm:cxn modelId="{3180B87E-6BE5-48DE-93F8-75A0DE2A288C}" type="presOf" srcId="{477DC73A-BD80-4A79-AEF3-AD2B30D49E90}" destId="{3D6E656E-1BDE-49E1-B3ED-B190B55E6998}" srcOrd="0" destOrd="0" presId="urn:microsoft.com/office/officeart/2005/8/layout/default"/>
    <dgm:cxn modelId="{3BD67698-709F-4003-9C8F-07F0E3392AC1}" type="presOf" srcId="{3839869B-8FE0-4DA7-ABEE-5618F59422BD}" destId="{8B5AF903-C3D1-4373-81E7-C0A85FA5108A}" srcOrd="0" destOrd="0" presId="urn:microsoft.com/office/officeart/2005/8/layout/default"/>
    <dgm:cxn modelId="{1F0A11A7-4288-47CB-97F4-B48EF6417415}" type="presOf" srcId="{BC883D87-1473-46FB-9040-3ABC16B37FFD}" destId="{383C2427-2DC2-4A6A-B82A-18DCD4112767}" srcOrd="0" destOrd="0" presId="urn:microsoft.com/office/officeart/2005/8/layout/default"/>
    <dgm:cxn modelId="{E0E10BAA-E4FD-4BA8-8EF2-EB1D2EC03E5E}" srcId="{E9908849-63CA-42F6-A861-E90F1D238564}" destId="{477DC73A-BD80-4A79-AEF3-AD2B30D49E90}" srcOrd="0" destOrd="0" parTransId="{303EA4C2-ABAA-4259-8EAA-1D50DB73ACFF}" sibTransId="{A1D5E9FB-D762-4DC8-AD15-156EF7FB1237}"/>
    <dgm:cxn modelId="{D083B7BA-C05D-4061-A30E-B375E072EC23}" srcId="{E9908849-63CA-42F6-A861-E90F1D238564}" destId="{BC883D87-1473-46FB-9040-3ABC16B37FFD}" srcOrd="3" destOrd="0" parTransId="{7A30042E-223C-4ADA-9E79-035101E74991}" sibTransId="{4C4C846F-1773-4AEA-8D72-A608C27A21BD}"/>
    <dgm:cxn modelId="{A51D20BE-F971-43A0-A2B5-0DDA7406D0D3}" srcId="{E9908849-63CA-42F6-A861-E90F1D238564}" destId="{187D2204-3251-4C61-8F1E-F9F571EAFC59}" srcOrd="4" destOrd="0" parTransId="{3DF1BBB4-1D76-415C-9A23-824B5D8A24E4}" sibTransId="{2CB45493-868F-4334-8B4B-0BEDB1C5FA19}"/>
    <dgm:cxn modelId="{E81233D7-840E-409B-AAC8-EB8EAE14E77C}" type="presOf" srcId="{F7AF6FE4-33FB-4B1A-8B87-1F32072DCE6F}" destId="{CFDB2F1B-9029-458E-8244-92515574C051}" srcOrd="0" destOrd="0" presId="urn:microsoft.com/office/officeart/2005/8/layout/default"/>
    <dgm:cxn modelId="{E697F7B8-C085-4CD3-AFCD-915783535E40}" type="presParOf" srcId="{92CE9C28-59FF-496D-91C0-C4A6485D045B}" destId="{3D6E656E-1BDE-49E1-B3ED-B190B55E6998}" srcOrd="0" destOrd="0" presId="urn:microsoft.com/office/officeart/2005/8/layout/default"/>
    <dgm:cxn modelId="{23B6F1AE-4187-4970-A771-8A5CE952390C}" type="presParOf" srcId="{92CE9C28-59FF-496D-91C0-C4A6485D045B}" destId="{34CDE60E-9CD4-4ADF-89B1-A06D4EE74810}" srcOrd="1" destOrd="0" presId="urn:microsoft.com/office/officeart/2005/8/layout/default"/>
    <dgm:cxn modelId="{66A6462F-F771-4BFB-AB0D-C0E0B858F3DF}" type="presParOf" srcId="{92CE9C28-59FF-496D-91C0-C4A6485D045B}" destId="{CFDB2F1B-9029-458E-8244-92515574C051}" srcOrd="2" destOrd="0" presId="urn:microsoft.com/office/officeart/2005/8/layout/default"/>
    <dgm:cxn modelId="{B307C9B7-F06D-4969-9D43-ED0FE3ED5B8B}" type="presParOf" srcId="{92CE9C28-59FF-496D-91C0-C4A6485D045B}" destId="{660FE1F0-3DA1-49E3-BCD3-9821A7FFA624}" srcOrd="3" destOrd="0" presId="urn:microsoft.com/office/officeart/2005/8/layout/default"/>
    <dgm:cxn modelId="{9AF61EA4-8DD3-473E-8F99-5888DC2A202F}" type="presParOf" srcId="{92CE9C28-59FF-496D-91C0-C4A6485D045B}" destId="{8B5AF903-C3D1-4373-81E7-C0A85FA5108A}" srcOrd="4" destOrd="0" presId="urn:microsoft.com/office/officeart/2005/8/layout/default"/>
    <dgm:cxn modelId="{CC0E4161-4C61-407D-ACC5-16416E90FA5C}" type="presParOf" srcId="{92CE9C28-59FF-496D-91C0-C4A6485D045B}" destId="{3C3F0C84-DD76-4A47-A1A4-E9C9246E8AD7}" srcOrd="5" destOrd="0" presId="urn:microsoft.com/office/officeart/2005/8/layout/default"/>
    <dgm:cxn modelId="{05763A2A-DE8F-438F-978E-51F663AA544D}" type="presParOf" srcId="{92CE9C28-59FF-496D-91C0-C4A6485D045B}" destId="{383C2427-2DC2-4A6A-B82A-18DCD4112767}" srcOrd="6" destOrd="0" presId="urn:microsoft.com/office/officeart/2005/8/layout/default"/>
    <dgm:cxn modelId="{1B8F98F0-DD27-43AD-A304-B8A382CE7ED4}" type="presParOf" srcId="{92CE9C28-59FF-496D-91C0-C4A6485D045B}" destId="{5574DFFE-E500-4A2A-8E4E-C95757189502}" srcOrd="7" destOrd="0" presId="urn:microsoft.com/office/officeart/2005/8/layout/default"/>
    <dgm:cxn modelId="{E1AE4E52-3D48-4DB3-98BC-AF4C325DFC45}" type="presParOf" srcId="{92CE9C28-59FF-496D-91C0-C4A6485D045B}" destId="{D826EB56-4F16-4183-81E4-A3FFC497F4F0}" srcOrd="8" destOrd="0" presId="urn:microsoft.com/office/officeart/2005/8/layout/default"/>
    <dgm:cxn modelId="{5282A5EA-F38C-4CFD-847B-0A68451BFE38}" type="presParOf" srcId="{92CE9C28-59FF-496D-91C0-C4A6485D045B}" destId="{19FA839F-9EB3-4402-80B2-7BABA5045E9F}" srcOrd="9" destOrd="0" presId="urn:microsoft.com/office/officeart/2005/8/layout/default"/>
    <dgm:cxn modelId="{951CF52B-0B91-458B-89E5-1D8C1BF90FF9}" type="presParOf" srcId="{92CE9C28-59FF-496D-91C0-C4A6485D045B}" destId="{79D18E18-DC5F-4323-BC2A-90D6C81D8C9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908849-63CA-42F6-A861-E90F1D238564}"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CA"/>
        </a:p>
      </dgm:t>
    </dgm:pt>
    <dgm:pt modelId="{477DC73A-BD80-4A79-AEF3-AD2B30D49E90}">
      <dgm:prSet phldrT="[Text]">
        <dgm:style>
          <a:lnRef idx="0">
            <a:scrgbClr r="0" g="0" b="0"/>
          </a:lnRef>
          <a:fillRef idx="0">
            <a:scrgbClr r="0" g="0" b="0"/>
          </a:fillRef>
          <a:effectRef idx="0">
            <a:scrgbClr r="0" g="0" b="0"/>
          </a:effectRef>
          <a:fontRef idx="minor">
            <a:schemeClr val="lt1"/>
          </a:fontRef>
        </dgm:style>
      </dgm:prSet>
      <dgm:spPr>
        <a:solidFill>
          <a:srgbClr val="0A8297"/>
        </a:solidFill>
        <a:ln>
          <a:noFill/>
        </a:ln>
      </dgm:spPr>
      <dgm:t>
        <a:bodyPr/>
        <a:lstStyle/>
        <a:p>
          <a:r>
            <a:rPr lang="en-CA" b="1">
              <a:solidFill>
                <a:schemeClr val="bg1"/>
              </a:solidFill>
            </a:rPr>
            <a:t>Videographer / Photographer / Audio Technician</a:t>
          </a:r>
        </a:p>
      </dgm:t>
    </dgm:pt>
    <dgm:pt modelId="{303EA4C2-ABAA-4259-8EAA-1D50DB73ACFF}" type="parTrans" cxnId="{E0E10BAA-E4FD-4BA8-8EF2-EB1D2EC03E5E}">
      <dgm:prSet/>
      <dgm:spPr/>
      <dgm:t>
        <a:bodyPr/>
        <a:lstStyle/>
        <a:p>
          <a:endParaRPr lang="en-CA"/>
        </a:p>
      </dgm:t>
    </dgm:pt>
    <dgm:pt modelId="{A1D5E9FB-D762-4DC8-AD15-156EF7FB1237}" type="sibTrans" cxnId="{E0E10BAA-E4FD-4BA8-8EF2-EB1D2EC03E5E}">
      <dgm:prSet/>
      <dgm:spPr/>
      <dgm:t>
        <a:bodyPr/>
        <a:lstStyle/>
        <a:p>
          <a:endParaRPr lang="en-CA"/>
        </a:p>
      </dgm:t>
    </dgm:pt>
    <dgm:pt modelId="{AEBFDBF9-6433-413F-9349-7EB64AA29CC6}">
      <dgm:prSet>
        <dgm:style>
          <a:lnRef idx="0">
            <a:scrgbClr r="0" g="0" b="0"/>
          </a:lnRef>
          <a:fillRef idx="0">
            <a:scrgbClr r="0" g="0" b="0"/>
          </a:fillRef>
          <a:effectRef idx="0">
            <a:scrgbClr r="0" g="0" b="0"/>
          </a:effectRef>
          <a:fontRef idx="minor">
            <a:schemeClr val="lt1"/>
          </a:fontRef>
        </dgm:style>
      </dgm:prSet>
      <dgm:spPr>
        <a:solidFill>
          <a:srgbClr val="0A8297"/>
        </a:solidFill>
        <a:ln>
          <a:noFill/>
        </a:ln>
      </dgm:spPr>
      <dgm:t>
        <a:bodyPr/>
        <a:lstStyle/>
        <a:p>
          <a:r>
            <a:rPr lang="en-CA" b="1">
              <a:solidFill>
                <a:schemeClr val="bg1"/>
              </a:solidFill>
            </a:rPr>
            <a:t>Marketing &amp; Promotion</a:t>
          </a:r>
        </a:p>
      </dgm:t>
    </dgm:pt>
    <dgm:pt modelId="{FD43AAA1-1FA0-4E9D-A49D-B2D74FBA6567}" type="parTrans" cxnId="{655366D3-3E86-4992-B3B4-871EBEE94732}">
      <dgm:prSet/>
      <dgm:spPr/>
      <dgm:t>
        <a:bodyPr/>
        <a:lstStyle/>
        <a:p>
          <a:endParaRPr lang="en-CA"/>
        </a:p>
      </dgm:t>
    </dgm:pt>
    <dgm:pt modelId="{215ECE30-2BBC-4CEC-BA75-E09A529ABA54}" type="sibTrans" cxnId="{655366D3-3E86-4992-B3B4-871EBEE94732}">
      <dgm:prSet/>
      <dgm:spPr/>
      <dgm:t>
        <a:bodyPr/>
        <a:lstStyle/>
        <a:p>
          <a:endParaRPr lang="en-CA"/>
        </a:p>
      </dgm:t>
    </dgm:pt>
    <dgm:pt modelId="{7E3A7157-ECB1-4D4E-8E2B-BC7DEABA480E}">
      <dgm:prSet>
        <dgm:style>
          <a:lnRef idx="0">
            <a:scrgbClr r="0" g="0" b="0"/>
          </a:lnRef>
          <a:fillRef idx="0">
            <a:scrgbClr r="0" g="0" b="0"/>
          </a:fillRef>
          <a:effectRef idx="0">
            <a:scrgbClr r="0" g="0" b="0"/>
          </a:effectRef>
          <a:fontRef idx="minor">
            <a:schemeClr val="lt1"/>
          </a:fontRef>
        </dgm:style>
      </dgm:prSet>
      <dgm:spPr>
        <a:solidFill>
          <a:srgbClr val="0A8297"/>
        </a:solidFill>
        <a:ln>
          <a:noFill/>
        </a:ln>
      </dgm:spPr>
      <dgm:t>
        <a:bodyPr/>
        <a:lstStyle/>
        <a:p>
          <a:r>
            <a:rPr lang="en-CA" b="1">
              <a:solidFill>
                <a:schemeClr val="bg1"/>
              </a:solidFill>
            </a:rPr>
            <a:t>Designer / Graphic Artist</a:t>
          </a:r>
        </a:p>
      </dgm:t>
    </dgm:pt>
    <dgm:pt modelId="{DE6F6291-340B-4861-8A1E-D6F123C41980}" type="parTrans" cxnId="{536E5910-DC6F-4A8E-BF56-8053B4CEF12A}">
      <dgm:prSet/>
      <dgm:spPr/>
      <dgm:t>
        <a:bodyPr/>
        <a:lstStyle/>
        <a:p>
          <a:endParaRPr lang="en-CA"/>
        </a:p>
      </dgm:t>
    </dgm:pt>
    <dgm:pt modelId="{B673B472-670F-4EB5-9480-8A54721CEAAB}" type="sibTrans" cxnId="{536E5910-DC6F-4A8E-BF56-8053B4CEF12A}">
      <dgm:prSet/>
      <dgm:spPr/>
      <dgm:t>
        <a:bodyPr/>
        <a:lstStyle/>
        <a:p>
          <a:endParaRPr lang="en-CA"/>
        </a:p>
      </dgm:t>
    </dgm:pt>
    <dgm:pt modelId="{F229D8EA-063A-4E88-B683-3983C4F72BD6}">
      <dgm:prSet>
        <dgm:style>
          <a:lnRef idx="0">
            <a:scrgbClr r="0" g="0" b="0"/>
          </a:lnRef>
          <a:fillRef idx="0">
            <a:scrgbClr r="0" g="0" b="0"/>
          </a:fillRef>
          <a:effectRef idx="0">
            <a:scrgbClr r="0" g="0" b="0"/>
          </a:effectRef>
          <a:fontRef idx="minor">
            <a:schemeClr val="lt1"/>
          </a:fontRef>
        </dgm:style>
      </dgm:prSet>
      <dgm:spPr>
        <a:solidFill>
          <a:srgbClr val="0A8297"/>
        </a:solidFill>
        <a:ln>
          <a:noFill/>
        </a:ln>
      </dgm:spPr>
      <dgm:t>
        <a:bodyPr/>
        <a:lstStyle/>
        <a:p>
          <a:r>
            <a:rPr lang="en-CA" b="1">
              <a:solidFill>
                <a:schemeClr val="bg1"/>
              </a:solidFill>
            </a:rPr>
            <a:t>Community Consultants</a:t>
          </a:r>
        </a:p>
      </dgm:t>
    </dgm:pt>
    <dgm:pt modelId="{7A1248A5-371D-46D9-955F-A6E74B87D478}" type="parTrans" cxnId="{6C3CE5CE-EB1D-43AD-B34F-252FD5826064}">
      <dgm:prSet/>
      <dgm:spPr/>
      <dgm:t>
        <a:bodyPr/>
        <a:lstStyle/>
        <a:p>
          <a:endParaRPr lang="en-CA"/>
        </a:p>
      </dgm:t>
    </dgm:pt>
    <dgm:pt modelId="{0BC7E90F-283C-4993-82C6-705F07466CE0}" type="sibTrans" cxnId="{6C3CE5CE-EB1D-43AD-B34F-252FD5826064}">
      <dgm:prSet/>
      <dgm:spPr/>
      <dgm:t>
        <a:bodyPr/>
        <a:lstStyle/>
        <a:p>
          <a:endParaRPr lang="en-CA"/>
        </a:p>
      </dgm:t>
    </dgm:pt>
    <dgm:pt modelId="{598F4EDE-4E87-4225-A62D-4B99C7677B27}">
      <dgm:prSet>
        <dgm:style>
          <a:lnRef idx="0">
            <a:scrgbClr r="0" g="0" b="0"/>
          </a:lnRef>
          <a:fillRef idx="0">
            <a:scrgbClr r="0" g="0" b="0"/>
          </a:fillRef>
          <a:effectRef idx="0">
            <a:scrgbClr r="0" g="0" b="0"/>
          </a:effectRef>
          <a:fontRef idx="minor">
            <a:schemeClr val="lt1"/>
          </a:fontRef>
        </dgm:style>
      </dgm:prSet>
      <dgm:spPr>
        <a:solidFill>
          <a:srgbClr val="0A8297"/>
        </a:solidFill>
        <a:ln>
          <a:noFill/>
        </a:ln>
      </dgm:spPr>
      <dgm:t>
        <a:bodyPr/>
        <a:lstStyle/>
        <a:p>
          <a:r>
            <a:rPr lang="en-CA" b="1" i="0">
              <a:solidFill>
                <a:schemeClr val="bg1"/>
              </a:solidFill>
            </a:rPr>
            <a:t>Curriculum</a:t>
          </a:r>
          <a:br>
            <a:rPr lang="en-CA" b="1" i="0">
              <a:solidFill>
                <a:schemeClr val="bg1"/>
              </a:solidFill>
            </a:rPr>
          </a:br>
          <a:r>
            <a:rPr lang="en-CA" b="1">
              <a:solidFill>
                <a:schemeClr val="bg1"/>
              </a:solidFill>
            </a:rPr>
            <a:t>Expert</a:t>
          </a:r>
        </a:p>
      </dgm:t>
    </dgm:pt>
    <dgm:pt modelId="{F3BCD931-B9E0-47A1-A779-F417D9EED239}" type="parTrans" cxnId="{70150D9F-818B-4F87-9484-D425F6B6D17A}">
      <dgm:prSet/>
      <dgm:spPr/>
      <dgm:t>
        <a:bodyPr/>
        <a:lstStyle/>
        <a:p>
          <a:endParaRPr lang="en-CA"/>
        </a:p>
      </dgm:t>
    </dgm:pt>
    <dgm:pt modelId="{D269D08E-F849-4D92-8CD0-ACC66F0E4AE6}" type="sibTrans" cxnId="{70150D9F-818B-4F87-9484-D425F6B6D17A}">
      <dgm:prSet/>
      <dgm:spPr/>
      <dgm:t>
        <a:bodyPr/>
        <a:lstStyle/>
        <a:p>
          <a:endParaRPr lang="en-CA"/>
        </a:p>
      </dgm:t>
    </dgm:pt>
    <dgm:pt modelId="{17B89782-981A-4A0B-B947-68FBBC29594B}">
      <dgm:prSet phldrT="[Text]">
        <dgm:style>
          <a:lnRef idx="0">
            <a:scrgbClr r="0" g="0" b="0"/>
          </a:lnRef>
          <a:fillRef idx="0">
            <a:scrgbClr r="0" g="0" b="0"/>
          </a:fillRef>
          <a:effectRef idx="0">
            <a:scrgbClr r="0" g="0" b="0"/>
          </a:effectRef>
          <a:fontRef idx="minor">
            <a:schemeClr val="lt1"/>
          </a:fontRef>
        </dgm:style>
      </dgm:prSet>
      <dgm:spPr>
        <a:solidFill>
          <a:srgbClr val="0A8297"/>
        </a:solidFill>
        <a:ln>
          <a:noFill/>
        </a:ln>
      </dgm:spPr>
      <dgm:t>
        <a:bodyPr/>
        <a:lstStyle/>
        <a:p>
          <a:r>
            <a:rPr lang="en-CA" b="1">
              <a:solidFill>
                <a:schemeClr val="bg1"/>
              </a:solidFill>
            </a:rPr>
            <a:t>Interviewer</a:t>
          </a:r>
        </a:p>
      </dgm:t>
    </dgm:pt>
    <dgm:pt modelId="{40286B3F-136D-4FA8-BA6C-BFD793DA057E}" type="parTrans" cxnId="{B9064F97-7ACF-4F97-A4A3-774D0C779699}">
      <dgm:prSet/>
      <dgm:spPr/>
      <dgm:t>
        <a:bodyPr/>
        <a:lstStyle/>
        <a:p>
          <a:endParaRPr lang="en-CA"/>
        </a:p>
      </dgm:t>
    </dgm:pt>
    <dgm:pt modelId="{B1AE9B97-2836-4884-8187-53DC103D3054}" type="sibTrans" cxnId="{B9064F97-7ACF-4F97-A4A3-774D0C779699}">
      <dgm:prSet/>
      <dgm:spPr/>
      <dgm:t>
        <a:bodyPr/>
        <a:lstStyle/>
        <a:p>
          <a:endParaRPr lang="en-CA"/>
        </a:p>
      </dgm:t>
    </dgm:pt>
    <dgm:pt modelId="{92CE9C28-59FF-496D-91C0-C4A6485D045B}" type="pres">
      <dgm:prSet presAssocID="{E9908849-63CA-42F6-A861-E90F1D238564}" presName="diagram" presStyleCnt="0">
        <dgm:presLayoutVars>
          <dgm:dir/>
          <dgm:resizeHandles val="exact"/>
        </dgm:presLayoutVars>
      </dgm:prSet>
      <dgm:spPr/>
    </dgm:pt>
    <dgm:pt modelId="{3D6E656E-1BDE-49E1-B3ED-B190B55E6998}" type="pres">
      <dgm:prSet presAssocID="{477DC73A-BD80-4A79-AEF3-AD2B30D49E90}" presName="node" presStyleLbl="node1" presStyleIdx="0" presStyleCnt="6">
        <dgm:presLayoutVars>
          <dgm:bulletEnabled val="1"/>
        </dgm:presLayoutVars>
      </dgm:prSet>
      <dgm:spPr>
        <a:prstGeom prst="roundRect">
          <a:avLst/>
        </a:prstGeom>
      </dgm:spPr>
    </dgm:pt>
    <dgm:pt modelId="{34CDE60E-9CD4-4ADF-89B1-A06D4EE74810}" type="pres">
      <dgm:prSet presAssocID="{A1D5E9FB-D762-4DC8-AD15-156EF7FB1237}" presName="sibTrans" presStyleCnt="0"/>
      <dgm:spPr/>
    </dgm:pt>
    <dgm:pt modelId="{DB41B4E9-33BD-482A-859C-1DF59E15237B}" type="pres">
      <dgm:prSet presAssocID="{17B89782-981A-4A0B-B947-68FBBC29594B}" presName="node" presStyleLbl="node1" presStyleIdx="1" presStyleCnt="6">
        <dgm:presLayoutVars>
          <dgm:bulletEnabled val="1"/>
        </dgm:presLayoutVars>
      </dgm:prSet>
      <dgm:spPr>
        <a:prstGeom prst="roundRect">
          <a:avLst/>
        </a:prstGeom>
      </dgm:spPr>
    </dgm:pt>
    <dgm:pt modelId="{C61DC111-FC51-48F1-859B-A31BF3649126}" type="pres">
      <dgm:prSet presAssocID="{B1AE9B97-2836-4884-8187-53DC103D3054}" presName="sibTrans" presStyleCnt="0"/>
      <dgm:spPr/>
    </dgm:pt>
    <dgm:pt modelId="{A81DB8B2-E681-452D-AE37-B9502B723054}" type="pres">
      <dgm:prSet presAssocID="{7E3A7157-ECB1-4D4E-8E2B-BC7DEABA480E}" presName="node" presStyleLbl="node1" presStyleIdx="2" presStyleCnt="6">
        <dgm:presLayoutVars>
          <dgm:bulletEnabled val="1"/>
        </dgm:presLayoutVars>
      </dgm:prSet>
      <dgm:spPr>
        <a:prstGeom prst="roundRect">
          <a:avLst/>
        </a:prstGeom>
      </dgm:spPr>
    </dgm:pt>
    <dgm:pt modelId="{2952839D-C1D6-4B28-9B3A-982D221903C8}" type="pres">
      <dgm:prSet presAssocID="{B673B472-670F-4EB5-9480-8A54721CEAAB}" presName="sibTrans" presStyleCnt="0"/>
      <dgm:spPr/>
    </dgm:pt>
    <dgm:pt modelId="{21C4BD7C-3EBB-42A6-B793-C8F6819DBC80}" type="pres">
      <dgm:prSet presAssocID="{598F4EDE-4E87-4225-A62D-4B99C7677B27}" presName="node" presStyleLbl="node1" presStyleIdx="3" presStyleCnt="6">
        <dgm:presLayoutVars>
          <dgm:bulletEnabled val="1"/>
        </dgm:presLayoutVars>
      </dgm:prSet>
      <dgm:spPr>
        <a:prstGeom prst="roundRect">
          <a:avLst/>
        </a:prstGeom>
      </dgm:spPr>
    </dgm:pt>
    <dgm:pt modelId="{4768305D-AF83-4BFF-AF8F-7769CF900B54}" type="pres">
      <dgm:prSet presAssocID="{D269D08E-F849-4D92-8CD0-ACC66F0E4AE6}" presName="sibTrans" presStyleCnt="0"/>
      <dgm:spPr/>
    </dgm:pt>
    <dgm:pt modelId="{F3C406CC-41DA-4D3D-8D26-4F923C20486D}" type="pres">
      <dgm:prSet presAssocID="{F229D8EA-063A-4E88-B683-3983C4F72BD6}" presName="node" presStyleLbl="node1" presStyleIdx="4" presStyleCnt="6">
        <dgm:presLayoutVars>
          <dgm:bulletEnabled val="1"/>
        </dgm:presLayoutVars>
      </dgm:prSet>
      <dgm:spPr>
        <a:prstGeom prst="roundRect">
          <a:avLst/>
        </a:prstGeom>
      </dgm:spPr>
    </dgm:pt>
    <dgm:pt modelId="{1730C4E0-0793-4A26-AFAC-8B39B71C4638}" type="pres">
      <dgm:prSet presAssocID="{0BC7E90F-283C-4993-82C6-705F07466CE0}" presName="sibTrans" presStyleCnt="0"/>
      <dgm:spPr/>
    </dgm:pt>
    <dgm:pt modelId="{D60A5641-4AC2-45AA-8381-94BD9975700D}" type="pres">
      <dgm:prSet presAssocID="{AEBFDBF9-6433-413F-9349-7EB64AA29CC6}" presName="node" presStyleLbl="node1" presStyleIdx="5" presStyleCnt="6">
        <dgm:presLayoutVars>
          <dgm:bulletEnabled val="1"/>
        </dgm:presLayoutVars>
      </dgm:prSet>
      <dgm:spPr>
        <a:prstGeom prst="roundRect">
          <a:avLst/>
        </a:prstGeom>
      </dgm:spPr>
    </dgm:pt>
  </dgm:ptLst>
  <dgm:cxnLst>
    <dgm:cxn modelId="{536E5910-DC6F-4A8E-BF56-8053B4CEF12A}" srcId="{E9908849-63CA-42F6-A861-E90F1D238564}" destId="{7E3A7157-ECB1-4D4E-8E2B-BC7DEABA480E}" srcOrd="2" destOrd="0" parTransId="{DE6F6291-340B-4861-8A1E-D6F123C41980}" sibTransId="{B673B472-670F-4EB5-9480-8A54721CEAAB}"/>
    <dgm:cxn modelId="{66518223-0538-4BCD-B914-E2D8EF66DA9F}" type="presOf" srcId="{17B89782-981A-4A0B-B947-68FBBC29594B}" destId="{DB41B4E9-33BD-482A-859C-1DF59E15237B}" srcOrd="0" destOrd="0" presId="urn:microsoft.com/office/officeart/2005/8/layout/default"/>
    <dgm:cxn modelId="{EFE02C26-4680-4484-BDC8-CE0C8A68DAAA}" type="presOf" srcId="{E9908849-63CA-42F6-A861-E90F1D238564}" destId="{92CE9C28-59FF-496D-91C0-C4A6485D045B}" srcOrd="0" destOrd="0" presId="urn:microsoft.com/office/officeart/2005/8/layout/default"/>
    <dgm:cxn modelId="{0F479042-1183-4F27-A351-5408208A4668}" type="presOf" srcId="{F229D8EA-063A-4E88-B683-3983C4F72BD6}" destId="{F3C406CC-41DA-4D3D-8D26-4F923C20486D}" srcOrd="0" destOrd="0" presId="urn:microsoft.com/office/officeart/2005/8/layout/default"/>
    <dgm:cxn modelId="{A1C7F570-85E9-4EA7-8E8A-7F79C6579E79}" type="presOf" srcId="{AEBFDBF9-6433-413F-9349-7EB64AA29CC6}" destId="{D60A5641-4AC2-45AA-8381-94BD9975700D}" srcOrd="0" destOrd="0" presId="urn:microsoft.com/office/officeart/2005/8/layout/default"/>
    <dgm:cxn modelId="{3180B87E-6BE5-48DE-93F8-75A0DE2A288C}" type="presOf" srcId="{477DC73A-BD80-4A79-AEF3-AD2B30D49E90}" destId="{3D6E656E-1BDE-49E1-B3ED-B190B55E6998}" srcOrd="0" destOrd="0" presId="urn:microsoft.com/office/officeart/2005/8/layout/default"/>
    <dgm:cxn modelId="{B9064F97-7ACF-4F97-A4A3-774D0C779699}" srcId="{E9908849-63CA-42F6-A861-E90F1D238564}" destId="{17B89782-981A-4A0B-B947-68FBBC29594B}" srcOrd="1" destOrd="0" parTransId="{40286B3F-136D-4FA8-BA6C-BFD793DA057E}" sibTransId="{B1AE9B97-2836-4884-8187-53DC103D3054}"/>
    <dgm:cxn modelId="{E534A69B-C503-4AF5-9F34-BC8AF4C15922}" type="presOf" srcId="{7E3A7157-ECB1-4D4E-8E2B-BC7DEABA480E}" destId="{A81DB8B2-E681-452D-AE37-B9502B723054}" srcOrd="0" destOrd="0" presId="urn:microsoft.com/office/officeart/2005/8/layout/default"/>
    <dgm:cxn modelId="{70150D9F-818B-4F87-9484-D425F6B6D17A}" srcId="{E9908849-63CA-42F6-A861-E90F1D238564}" destId="{598F4EDE-4E87-4225-A62D-4B99C7677B27}" srcOrd="3" destOrd="0" parTransId="{F3BCD931-B9E0-47A1-A779-F417D9EED239}" sibTransId="{D269D08E-F849-4D92-8CD0-ACC66F0E4AE6}"/>
    <dgm:cxn modelId="{E0E10BAA-E4FD-4BA8-8EF2-EB1D2EC03E5E}" srcId="{E9908849-63CA-42F6-A861-E90F1D238564}" destId="{477DC73A-BD80-4A79-AEF3-AD2B30D49E90}" srcOrd="0" destOrd="0" parTransId="{303EA4C2-ABAA-4259-8EAA-1D50DB73ACFF}" sibTransId="{A1D5E9FB-D762-4DC8-AD15-156EF7FB1237}"/>
    <dgm:cxn modelId="{DFA30BAD-7C16-4F36-AA8A-02D3D4E642EE}" type="presOf" srcId="{598F4EDE-4E87-4225-A62D-4B99C7677B27}" destId="{21C4BD7C-3EBB-42A6-B793-C8F6819DBC80}" srcOrd="0" destOrd="0" presId="urn:microsoft.com/office/officeart/2005/8/layout/default"/>
    <dgm:cxn modelId="{6C3CE5CE-EB1D-43AD-B34F-252FD5826064}" srcId="{E9908849-63CA-42F6-A861-E90F1D238564}" destId="{F229D8EA-063A-4E88-B683-3983C4F72BD6}" srcOrd="4" destOrd="0" parTransId="{7A1248A5-371D-46D9-955F-A6E74B87D478}" sibTransId="{0BC7E90F-283C-4993-82C6-705F07466CE0}"/>
    <dgm:cxn modelId="{655366D3-3E86-4992-B3B4-871EBEE94732}" srcId="{E9908849-63CA-42F6-A861-E90F1D238564}" destId="{AEBFDBF9-6433-413F-9349-7EB64AA29CC6}" srcOrd="5" destOrd="0" parTransId="{FD43AAA1-1FA0-4E9D-A49D-B2D74FBA6567}" sibTransId="{215ECE30-2BBC-4CEC-BA75-E09A529ABA54}"/>
    <dgm:cxn modelId="{E697F7B8-C085-4CD3-AFCD-915783535E40}" type="presParOf" srcId="{92CE9C28-59FF-496D-91C0-C4A6485D045B}" destId="{3D6E656E-1BDE-49E1-B3ED-B190B55E6998}" srcOrd="0" destOrd="0" presId="urn:microsoft.com/office/officeart/2005/8/layout/default"/>
    <dgm:cxn modelId="{23B6F1AE-4187-4970-A771-8A5CE952390C}" type="presParOf" srcId="{92CE9C28-59FF-496D-91C0-C4A6485D045B}" destId="{34CDE60E-9CD4-4ADF-89B1-A06D4EE74810}" srcOrd="1" destOrd="0" presId="urn:microsoft.com/office/officeart/2005/8/layout/default"/>
    <dgm:cxn modelId="{4F482BB3-EDD9-4A16-AC27-2FFCB9D97274}" type="presParOf" srcId="{92CE9C28-59FF-496D-91C0-C4A6485D045B}" destId="{DB41B4E9-33BD-482A-859C-1DF59E15237B}" srcOrd="2" destOrd="0" presId="urn:microsoft.com/office/officeart/2005/8/layout/default"/>
    <dgm:cxn modelId="{F19ECC92-F1E6-41DD-BCA2-0061F2D08889}" type="presParOf" srcId="{92CE9C28-59FF-496D-91C0-C4A6485D045B}" destId="{C61DC111-FC51-48F1-859B-A31BF3649126}" srcOrd="3" destOrd="0" presId="urn:microsoft.com/office/officeart/2005/8/layout/default"/>
    <dgm:cxn modelId="{C479ECE9-1F28-4797-A5A7-AE314091B207}" type="presParOf" srcId="{92CE9C28-59FF-496D-91C0-C4A6485D045B}" destId="{A81DB8B2-E681-452D-AE37-B9502B723054}" srcOrd="4" destOrd="0" presId="urn:microsoft.com/office/officeart/2005/8/layout/default"/>
    <dgm:cxn modelId="{AE6B54BC-0782-477D-BD53-80F2D3504CD3}" type="presParOf" srcId="{92CE9C28-59FF-496D-91C0-C4A6485D045B}" destId="{2952839D-C1D6-4B28-9B3A-982D221903C8}" srcOrd="5" destOrd="0" presId="urn:microsoft.com/office/officeart/2005/8/layout/default"/>
    <dgm:cxn modelId="{2FB0E631-1424-4EE3-990B-53F0EA0E6A2A}" type="presParOf" srcId="{92CE9C28-59FF-496D-91C0-C4A6485D045B}" destId="{21C4BD7C-3EBB-42A6-B793-C8F6819DBC80}" srcOrd="6" destOrd="0" presId="urn:microsoft.com/office/officeart/2005/8/layout/default"/>
    <dgm:cxn modelId="{5AA8220E-300A-455F-9E16-F4FC30FB5B22}" type="presParOf" srcId="{92CE9C28-59FF-496D-91C0-C4A6485D045B}" destId="{4768305D-AF83-4BFF-AF8F-7769CF900B54}" srcOrd="7" destOrd="0" presId="urn:microsoft.com/office/officeart/2005/8/layout/default"/>
    <dgm:cxn modelId="{1874A4F6-08C2-479B-91E7-1E958BD5BCA8}" type="presParOf" srcId="{92CE9C28-59FF-496D-91C0-C4A6485D045B}" destId="{F3C406CC-41DA-4D3D-8D26-4F923C20486D}" srcOrd="8" destOrd="0" presId="urn:microsoft.com/office/officeart/2005/8/layout/default"/>
    <dgm:cxn modelId="{91A4C70F-93EF-45AC-B4F5-ECF6B2F392E7}" type="presParOf" srcId="{92CE9C28-59FF-496D-91C0-C4A6485D045B}" destId="{1730C4E0-0793-4A26-AFAC-8B39B71C4638}" srcOrd="9" destOrd="0" presId="urn:microsoft.com/office/officeart/2005/8/layout/default"/>
    <dgm:cxn modelId="{F0A41E40-6356-4C9A-8D61-9B84E3997AA6}" type="presParOf" srcId="{92CE9C28-59FF-496D-91C0-C4A6485D045B}" destId="{D60A5641-4AC2-45AA-8381-94BD9975700D}" srcOrd="1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3C0549-455B-4F5F-A567-6E6E56C97D9E}" type="doc">
      <dgm:prSet loTypeId="urn:microsoft.com/office/officeart/2005/8/layout/hierarchy3" loCatId="list" qsTypeId="urn:microsoft.com/office/officeart/2005/8/quickstyle/simple1" qsCatId="simple" csTypeId="urn:microsoft.com/office/officeart/2005/8/colors/accent1_2" csCatId="accent1" phldr="1"/>
      <dgm:spPr/>
    </dgm:pt>
    <dgm:pt modelId="{9B18833F-B7EB-4B23-8EE0-CB6D6E928C98}">
      <dgm:prSet phldrT="[Text]">
        <dgm:style>
          <a:lnRef idx="3">
            <a:schemeClr val="lt1"/>
          </a:lnRef>
          <a:fillRef idx="1">
            <a:schemeClr val="accent5"/>
          </a:fillRef>
          <a:effectRef idx="1">
            <a:schemeClr val="accent5"/>
          </a:effectRef>
          <a:fontRef idx="minor">
            <a:schemeClr val="lt1"/>
          </a:fontRef>
        </dgm:style>
      </dgm:prSet>
      <dgm:spPr>
        <a:solidFill>
          <a:srgbClr val="10238B"/>
        </a:solidFill>
        <a:ln>
          <a:noFill/>
        </a:ln>
      </dgm:spPr>
      <dgm:t>
        <a:bodyPr/>
        <a:lstStyle/>
        <a:p>
          <a:r>
            <a:rPr lang="en-US" b="1"/>
            <a:t>Establish </a:t>
          </a:r>
          <a:endParaRPr lang="en-CA" b="1"/>
        </a:p>
      </dgm:t>
    </dgm:pt>
    <dgm:pt modelId="{EF51CD48-9F94-4035-ACB0-0FA60430B6BF}" type="parTrans" cxnId="{DFEDA36D-9685-4CD3-A40A-AA62565DFD42}">
      <dgm:prSet/>
      <dgm:spPr/>
      <dgm:t>
        <a:bodyPr/>
        <a:lstStyle/>
        <a:p>
          <a:endParaRPr lang="en-CA"/>
        </a:p>
      </dgm:t>
    </dgm:pt>
    <dgm:pt modelId="{E94DFEEB-711D-4C0A-83B2-F7C1AA759FB8}" type="sibTrans" cxnId="{DFEDA36D-9685-4CD3-A40A-AA62565DFD42}">
      <dgm:prSet/>
      <dgm:spPr/>
      <dgm:t>
        <a:bodyPr/>
        <a:lstStyle/>
        <a:p>
          <a:endParaRPr lang="en-CA"/>
        </a:p>
      </dgm:t>
    </dgm:pt>
    <dgm:pt modelId="{B28145FE-D240-49EB-97A2-D7BAEEF45255}">
      <dgm:prSet phldrT="[Text]">
        <dgm:style>
          <a:lnRef idx="3">
            <a:schemeClr val="lt1"/>
          </a:lnRef>
          <a:fillRef idx="1">
            <a:schemeClr val="accent4"/>
          </a:fillRef>
          <a:effectRef idx="1">
            <a:schemeClr val="accent4"/>
          </a:effectRef>
          <a:fontRef idx="minor">
            <a:schemeClr val="lt1"/>
          </a:fontRef>
        </dgm:style>
      </dgm:prSet>
      <dgm:spPr>
        <a:solidFill>
          <a:srgbClr val="46CC7E"/>
        </a:solidFill>
        <a:ln>
          <a:noFill/>
        </a:ln>
      </dgm:spPr>
      <dgm:t>
        <a:bodyPr/>
        <a:lstStyle/>
        <a:p>
          <a:r>
            <a:rPr lang="en-CA" b="1"/>
            <a:t>Time  </a:t>
          </a:r>
        </a:p>
      </dgm:t>
    </dgm:pt>
    <dgm:pt modelId="{CEC199BB-8117-4AD8-93E4-A294D581CD86}" type="parTrans" cxnId="{A0B6A6D5-3763-4E0F-908F-B09043286E8C}">
      <dgm:prSet/>
      <dgm:spPr/>
      <dgm:t>
        <a:bodyPr/>
        <a:lstStyle/>
        <a:p>
          <a:endParaRPr lang="en-CA"/>
        </a:p>
      </dgm:t>
    </dgm:pt>
    <dgm:pt modelId="{12BC6419-90BF-4015-8430-2A55199C48A2}" type="sibTrans" cxnId="{A0B6A6D5-3763-4E0F-908F-B09043286E8C}">
      <dgm:prSet/>
      <dgm:spPr/>
      <dgm:t>
        <a:bodyPr/>
        <a:lstStyle/>
        <a:p>
          <a:endParaRPr lang="en-CA"/>
        </a:p>
      </dgm:t>
    </dgm:pt>
    <dgm:pt modelId="{0269C9E1-2723-47AF-AF96-90185D2AF016}">
      <dgm:prSet phldrT="[Text]">
        <dgm:style>
          <a:lnRef idx="3">
            <a:schemeClr val="lt1"/>
          </a:lnRef>
          <a:fillRef idx="1">
            <a:schemeClr val="accent4"/>
          </a:fillRef>
          <a:effectRef idx="1">
            <a:schemeClr val="accent4"/>
          </a:effectRef>
          <a:fontRef idx="minor">
            <a:schemeClr val="lt1"/>
          </a:fontRef>
        </dgm:style>
      </dgm:prSet>
      <dgm:spPr>
        <a:solidFill>
          <a:srgbClr val="46CC7E"/>
        </a:solidFill>
        <a:ln>
          <a:noFill/>
        </a:ln>
      </dgm:spPr>
      <dgm:t>
        <a:bodyPr/>
        <a:lstStyle/>
        <a:p>
          <a:r>
            <a:rPr lang="en-CA" b="1"/>
            <a:t>Resources </a:t>
          </a:r>
        </a:p>
      </dgm:t>
    </dgm:pt>
    <dgm:pt modelId="{222C6DB3-ACD0-4318-B249-B13F24D97984}" type="parTrans" cxnId="{EB409A10-7689-4524-A5E8-20EF8522E473}">
      <dgm:prSet/>
      <dgm:spPr/>
      <dgm:t>
        <a:bodyPr/>
        <a:lstStyle/>
        <a:p>
          <a:endParaRPr lang="en-CA"/>
        </a:p>
      </dgm:t>
    </dgm:pt>
    <dgm:pt modelId="{99E77FFA-FC6F-48B5-A91E-36990B71AEE0}" type="sibTrans" cxnId="{EB409A10-7689-4524-A5E8-20EF8522E473}">
      <dgm:prSet/>
      <dgm:spPr/>
      <dgm:t>
        <a:bodyPr/>
        <a:lstStyle/>
        <a:p>
          <a:endParaRPr lang="en-CA"/>
        </a:p>
      </dgm:t>
    </dgm:pt>
    <dgm:pt modelId="{7B19B775-6A16-44ED-A20E-0FBA6CB472D8}">
      <dgm:prSet phldrT="[Text]">
        <dgm:style>
          <a:lnRef idx="3">
            <a:schemeClr val="lt1"/>
          </a:lnRef>
          <a:fillRef idx="1">
            <a:schemeClr val="accent4"/>
          </a:fillRef>
          <a:effectRef idx="1">
            <a:schemeClr val="accent4"/>
          </a:effectRef>
          <a:fontRef idx="minor">
            <a:schemeClr val="lt1"/>
          </a:fontRef>
        </dgm:style>
      </dgm:prSet>
      <dgm:spPr>
        <a:solidFill>
          <a:srgbClr val="46CC7E"/>
        </a:solidFill>
        <a:ln>
          <a:noFill/>
        </a:ln>
      </dgm:spPr>
      <dgm:t>
        <a:bodyPr/>
        <a:lstStyle/>
        <a:p>
          <a:r>
            <a:rPr lang="en-US" b="1"/>
            <a:t>Tasks</a:t>
          </a:r>
          <a:endParaRPr lang="en-CA" b="1"/>
        </a:p>
      </dgm:t>
    </dgm:pt>
    <dgm:pt modelId="{DD4FB41A-E371-41D1-AC84-AFB9E44ED226}" type="parTrans" cxnId="{9D78D13E-394E-4E18-9ACE-D99075A9E9CA}">
      <dgm:prSet/>
      <dgm:spPr/>
      <dgm:t>
        <a:bodyPr/>
        <a:lstStyle/>
        <a:p>
          <a:endParaRPr lang="en-CA"/>
        </a:p>
      </dgm:t>
    </dgm:pt>
    <dgm:pt modelId="{A9EECD60-B53F-4C93-85E4-AB27AEAB0B1F}" type="sibTrans" cxnId="{9D78D13E-394E-4E18-9ACE-D99075A9E9CA}">
      <dgm:prSet/>
      <dgm:spPr/>
      <dgm:t>
        <a:bodyPr/>
        <a:lstStyle/>
        <a:p>
          <a:endParaRPr lang="en-CA"/>
        </a:p>
      </dgm:t>
    </dgm:pt>
    <dgm:pt modelId="{EA987C41-DB32-45AB-8F95-6820C060BC50}" type="pres">
      <dgm:prSet presAssocID="{563C0549-455B-4F5F-A567-6E6E56C97D9E}" presName="diagram" presStyleCnt="0">
        <dgm:presLayoutVars>
          <dgm:chPref val="1"/>
          <dgm:dir/>
          <dgm:animOne val="branch"/>
          <dgm:animLvl val="lvl"/>
          <dgm:resizeHandles/>
        </dgm:presLayoutVars>
      </dgm:prSet>
      <dgm:spPr/>
    </dgm:pt>
    <dgm:pt modelId="{3A681AD2-4899-4374-B842-C8488281EBD6}" type="pres">
      <dgm:prSet presAssocID="{9B18833F-B7EB-4B23-8EE0-CB6D6E928C98}" presName="root" presStyleCnt="0"/>
      <dgm:spPr/>
    </dgm:pt>
    <dgm:pt modelId="{469F6863-C193-46BB-A23F-637DC376CDDF}" type="pres">
      <dgm:prSet presAssocID="{9B18833F-B7EB-4B23-8EE0-CB6D6E928C98}" presName="rootComposite" presStyleCnt="0"/>
      <dgm:spPr/>
    </dgm:pt>
    <dgm:pt modelId="{2D42C707-8E8E-4E84-AA3E-25FE0586C5BE}" type="pres">
      <dgm:prSet presAssocID="{9B18833F-B7EB-4B23-8EE0-CB6D6E928C98}" presName="rootText" presStyleLbl="node1" presStyleIdx="0" presStyleCnt="1" custScaleX="118322" custScaleY="158529"/>
      <dgm:spPr/>
    </dgm:pt>
    <dgm:pt modelId="{7B7D494B-3893-4703-BDFB-9311D5DD1D63}" type="pres">
      <dgm:prSet presAssocID="{9B18833F-B7EB-4B23-8EE0-CB6D6E928C98}" presName="rootConnector" presStyleLbl="node1" presStyleIdx="0" presStyleCnt="1"/>
      <dgm:spPr/>
    </dgm:pt>
    <dgm:pt modelId="{81235D48-AD89-46FA-8CF2-A884D051A76E}" type="pres">
      <dgm:prSet presAssocID="{9B18833F-B7EB-4B23-8EE0-CB6D6E928C98}" presName="childShape" presStyleCnt="0"/>
      <dgm:spPr/>
    </dgm:pt>
    <dgm:pt modelId="{9362B8A0-16C5-4D6B-A67D-15FA59F666EA}" type="pres">
      <dgm:prSet presAssocID="{DD4FB41A-E371-41D1-AC84-AFB9E44ED226}" presName="Name13" presStyleLbl="parChTrans1D2" presStyleIdx="0" presStyleCnt="3"/>
      <dgm:spPr/>
    </dgm:pt>
    <dgm:pt modelId="{00191FF0-9C08-42BC-ACBE-0DD280DC90A4}" type="pres">
      <dgm:prSet presAssocID="{7B19B775-6A16-44ED-A20E-0FBA6CB472D8}" presName="childText" presStyleLbl="bgAcc1" presStyleIdx="0" presStyleCnt="3">
        <dgm:presLayoutVars>
          <dgm:bulletEnabled val="1"/>
        </dgm:presLayoutVars>
      </dgm:prSet>
      <dgm:spPr/>
    </dgm:pt>
    <dgm:pt modelId="{68BB30EC-EB9E-4726-A4D3-BBADA6C633EC}" type="pres">
      <dgm:prSet presAssocID="{CEC199BB-8117-4AD8-93E4-A294D581CD86}" presName="Name13" presStyleLbl="parChTrans1D2" presStyleIdx="1" presStyleCnt="3"/>
      <dgm:spPr/>
    </dgm:pt>
    <dgm:pt modelId="{B0785EF2-A60B-4061-AA72-DAEE5FA00C08}" type="pres">
      <dgm:prSet presAssocID="{B28145FE-D240-49EB-97A2-D7BAEEF45255}" presName="childText" presStyleLbl="bgAcc1" presStyleIdx="1" presStyleCnt="3">
        <dgm:presLayoutVars>
          <dgm:bulletEnabled val="1"/>
        </dgm:presLayoutVars>
      </dgm:prSet>
      <dgm:spPr/>
    </dgm:pt>
    <dgm:pt modelId="{7AF9AAC5-ADB7-42B5-B96E-1916D7B3F171}" type="pres">
      <dgm:prSet presAssocID="{222C6DB3-ACD0-4318-B249-B13F24D97984}" presName="Name13" presStyleLbl="parChTrans1D2" presStyleIdx="2" presStyleCnt="3"/>
      <dgm:spPr/>
    </dgm:pt>
    <dgm:pt modelId="{5E84E44D-A81B-48C4-A827-9851F6B7EEEC}" type="pres">
      <dgm:prSet presAssocID="{0269C9E1-2723-47AF-AF96-90185D2AF016}" presName="childText" presStyleLbl="bgAcc1" presStyleIdx="2" presStyleCnt="3">
        <dgm:presLayoutVars>
          <dgm:bulletEnabled val="1"/>
        </dgm:presLayoutVars>
      </dgm:prSet>
      <dgm:spPr/>
    </dgm:pt>
  </dgm:ptLst>
  <dgm:cxnLst>
    <dgm:cxn modelId="{20FB0A00-C0EE-4103-B2CF-C61C856F518F}" type="presOf" srcId="{B28145FE-D240-49EB-97A2-D7BAEEF45255}" destId="{B0785EF2-A60B-4061-AA72-DAEE5FA00C08}" srcOrd="0" destOrd="0" presId="urn:microsoft.com/office/officeart/2005/8/layout/hierarchy3"/>
    <dgm:cxn modelId="{EB409A10-7689-4524-A5E8-20EF8522E473}" srcId="{9B18833F-B7EB-4B23-8EE0-CB6D6E928C98}" destId="{0269C9E1-2723-47AF-AF96-90185D2AF016}" srcOrd="2" destOrd="0" parTransId="{222C6DB3-ACD0-4318-B249-B13F24D97984}" sibTransId="{99E77FFA-FC6F-48B5-A91E-36990B71AEE0}"/>
    <dgm:cxn modelId="{9D78D13E-394E-4E18-9ACE-D99075A9E9CA}" srcId="{9B18833F-B7EB-4B23-8EE0-CB6D6E928C98}" destId="{7B19B775-6A16-44ED-A20E-0FBA6CB472D8}" srcOrd="0" destOrd="0" parTransId="{DD4FB41A-E371-41D1-AC84-AFB9E44ED226}" sibTransId="{A9EECD60-B53F-4C93-85E4-AB27AEAB0B1F}"/>
    <dgm:cxn modelId="{DFEDA36D-9685-4CD3-A40A-AA62565DFD42}" srcId="{563C0549-455B-4F5F-A567-6E6E56C97D9E}" destId="{9B18833F-B7EB-4B23-8EE0-CB6D6E928C98}" srcOrd="0" destOrd="0" parTransId="{EF51CD48-9F94-4035-ACB0-0FA60430B6BF}" sibTransId="{E94DFEEB-711D-4C0A-83B2-F7C1AA759FB8}"/>
    <dgm:cxn modelId="{D6CC6979-C72B-4FDD-BCD7-37B31F25D7F6}" type="presOf" srcId="{DD4FB41A-E371-41D1-AC84-AFB9E44ED226}" destId="{9362B8A0-16C5-4D6B-A67D-15FA59F666EA}" srcOrd="0" destOrd="0" presId="urn:microsoft.com/office/officeart/2005/8/layout/hierarchy3"/>
    <dgm:cxn modelId="{C424BFA3-7635-4A57-9E0B-67B838459E09}" type="presOf" srcId="{0269C9E1-2723-47AF-AF96-90185D2AF016}" destId="{5E84E44D-A81B-48C4-A827-9851F6B7EEEC}" srcOrd="0" destOrd="0" presId="urn:microsoft.com/office/officeart/2005/8/layout/hierarchy3"/>
    <dgm:cxn modelId="{8BE6F7B1-4EB9-4B6E-966A-7BFF5C392DB5}" type="presOf" srcId="{563C0549-455B-4F5F-A567-6E6E56C97D9E}" destId="{EA987C41-DB32-45AB-8F95-6820C060BC50}" srcOrd="0" destOrd="0" presId="urn:microsoft.com/office/officeart/2005/8/layout/hierarchy3"/>
    <dgm:cxn modelId="{730238B8-6D49-420A-8E95-07195518A90F}" type="presOf" srcId="{7B19B775-6A16-44ED-A20E-0FBA6CB472D8}" destId="{00191FF0-9C08-42BC-ACBE-0DD280DC90A4}" srcOrd="0" destOrd="0" presId="urn:microsoft.com/office/officeart/2005/8/layout/hierarchy3"/>
    <dgm:cxn modelId="{A0B6A6D5-3763-4E0F-908F-B09043286E8C}" srcId="{9B18833F-B7EB-4B23-8EE0-CB6D6E928C98}" destId="{B28145FE-D240-49EB-97A2-D7BAEEF45255}" srcOrd="1" destOrd="0" parTransId="{CEC199BB-8117-4AD8-93E4-A294D581CD86}" sibTransId="{12BC6419-90BF-4015-8430-2A55199C48A2}"/>
    <dgm:cxn modelId="{ACBCD4E3-264F-4152-84D8-B3119B4640C6}" type="presOf" srcId="{CEC199BB-8117-4AD8-93E4-A294D581CD86}" destId="{68BB30EC-EB9E-4726-A4D3-BBADA6C633EC}" srcOrd="0" destOrd="0" presId="urn:microsoft.com/office/officeart/2005/8/layout/hierarchy3"/>
    <dgm:cxn modelId="{570A33EE-F6CF-415F-9BDD-C76B9626E9D4}" type="presOf" srcId="{9B18833F-B7EB-4B23-8EE0-CB6D6E928C98}" destId="{2D42C707-8E8E-4E84-AA3E-25FE0586C5BE}" srcOrd="0" destOrd="0" presId="urn:microsoft.com/office/officeart/2005/8/layout/hierarchy3"/>
    <dgm:cxn modelId="{5C2CACEF-4250-47FE-B8AA-EE9A5F335201}" type="presOf" srcId="{222C6DB3-ACD0-4318-B249-B13F24D97984}" destId="{7AF9AAC5-ADB7-42B5-B96E-1916D7B3F171}" srcOrd="0" destOrd="0" presId="urn:microsoft.com/office/officeart/2005/8/layout/hierarchy3"/>
    <dgm:cxn modelId="{D455BCFD-A525-46D0-9695-4780590346C8}" type="presOf" srcId="{9B18833F-B7EB-4B23-8EE0-CB6D6E928C98}" destId="{7B7D494B-3893-4703-BDFB-9311D5DD1D63}" srcOrd="1" destOrd="0" presId="urn:microsoft.com/office/officeart/2005/8/layout/hierarchy3"/>
    <dgm:cxn modelId="{2417F8E7-EAEA-4D5B-9BE9-C7ED4ACFCE24}" type="presParOf" srcId="{EA987C41-DB32-45AB-8F95-6820C060BC50}" destId="{3A681AD2-4899-4374-B842-C8488281EBD6}" srcOrd="0" destOrd="0" presId="urn:microsoft.com/office/officeart/2005/8/layout/hierarchy3"/>
    <dgm:cxn modelId="{38A3C3CB-D7F1-466D-A06A-02A13D2665DE}" type="presParOf" srcId="{3A681AD2-4899-4374-B842-C8488281EBD6}" destId="{469F6863-C193-46BB-A23F-637DC376CDDF}" srcOrd="0" destOrd="0" presId="urn:microsoft.com/office/officeart/2005/8/layout/hierarchy3"/>
    <dgm:cxn modelId="{962AA734-6B54-4900-AAC4-5C1D6EBE5B38}" type="presParOf" srcId="{469F6863-C193-46BB-A23F-637DC376CDDF}" destId="{2D42C707-8E8E-4E84-AA3E-25FE0586C5BE}" srcOrd="0" destOrd="0" presId="urn:microsoft.com/office/officeart/2005/8/layout/hierarchy3"/>
    <dgm:cxn modelId="{1872155C-ED08-4FE7-A011-836F0015E2B1}" type="presParOf" srcId="{469F6863-C193-46BB-A23F-637DC376CDDF}" destId="{7B7D494B-3893-4703-BDFB-9311D5DD1D63}" srcOrd="1" destOrd="0" presId="urn:microsoft.com/office/officeart/2005/8/layout/hierarchy3"/>
    <dgm:cxn modelId="{1BF2F7CD-231F-400B-B915-6288B949A3F3}" type="presParOf" srcId="{3A681AD2-4899-4374-B842-C8488281EBD6}" destId="{81235D48-AD89-46FA-8CF2-A884D051A76E}" srcOrd="1" destOrd="0" presId="urn:microsoft.com/office/officeart/2005/8/layout/hierarchy3"/>
    <dgm:cxn modelId="{CD4CE51F-ED22-4962-A7C7-FACCCE6E5D57}" type="presParOf" srcId="{81235D48-AD89-46FA-8CF2-A884D051A76E}" destId="{9362B8A0-16C5-4D6B-A67D-15FA59F666EA}" srcOrd="0" destOrd="0" presId="urn:microsoft.com/office/officeart/2005/8/layout/hierarchy3"/>
    <dgm:cxn modelId="{5FD7ADE7-3785-4EF6-B4E1-C82FE334351A}" type="presParOf" srcId="{81235D48-AD89-46FA-8CF2-A884D051A76E}" destId="{00191FF0-9C08-42BC-ACBE-0DD280DC90A4}" srcOrd="1" destOrd="0" presId="urn:microsoft.com/office/officeart/2005/8/layout/hierarchy3"/>
    <dgm:cxn modelId="{D05A37F9-18D4-4B1D-A716-0EF5AF555721}" type="presParOf" srcId="{81235D48-AD89-46FA-8CF2-A884D051A76E}" destId="{68BB30EC-EB9E-4726-A4D3-BBADA6C633EC}" srcOrd="2" destOrd="0" presId="urn:microsoft.com/office/officeart/2005/8/layout/hierarchy3"/>
    <dgm:cxn modelId="{878794AC-1310-4A84-916D-F23A2164DF0B}" type="presParOf" srcId="{81235D48-AD89-46FA-8CF2-A884D051A76E}" destId="{B0785EF2-A60B-4061-AA72-DAEE5FA00C08}" srcOrd="3" destOrd="0" presId="urn:microsoft.com/office/officeart/2005/8/layout/hierarchy3"/>
    <dgm:cxn modelId="{707ECBCB-5048-43D1-8F97-166436135B57}" type="presParOf" srcId="{81235D48-AD89-46FA-8CF2-A884D051A76E}" destId="{7AF9AAC5-ADB7-42B5-B96E-1916D7B3F171}" srcOrd="4" destOrd="0" presId="urn:microsoft.com/office/officeart/2005/8/layout/hierarchy3"/>
    <dgm:cxn modelId="{80C44073-F028-448E-B892-DE91185F0354}" type="presParOf" srcId="{81235D48-AD89-46FA-8CF2-A884D051A76E}" destId="{5E84E44D-A81B-48C4-A827-9851F6B7EEE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3C0549-455B-4F5F-A567-6E6E56C97D9E}" type="doc">
      <dgm:prSet loTypeId="urn:microsoft.com/office/officeart/2005/8/layout/hierarchy3" loCatId="list" qsTypeId="urn:microsoft.com/office/officeart/2005/8/quickstyle/simple1" qsCatId="simple" csTypeId="urn:microsoft.com/office/officeart/2005/8/colors/accent1_2" csCatId="accent1" phldr="1"/>
      <dgm:spPr/>
    </dgm:pt>
    <dgm:pt modelId="{0269C9E1-2723-47AF-AF96-90185D2AF016}">
      <dgm:prSet phldrT="[Text]">
        <dgm:style>
          <a:lnRef idx="3">
            <a:schemeClr val="lt1"/>
          </a:lnRef>
          <a:fillRef idx="1">
            <a:schemeClr val="accent4"/>
          </a:fillRef>
          <a:effectRef idx="1">
            <a:schemeClr val="accent4"/>
          </a:effectRef>
          <a:fontRef idx="minor">
            <a:schemeClr val="lt1"/>
          </a:fontRef>
        </dgm:style>
      </dgm:prSet>
      <dgm:spPr>
        <a:solidFill>
          <a:srgbClr val="46CC7E"/>
        </a:solidFill>
        <a:ln>
          <a:noFill/>
        </a:ln>
      </dgm:spPr>
      <dgm:t>
        <a:bodyPr/>
        <a:lstStyle/>
        <a:p>
          <a:r>
            <a:rPr lang="en-CA" b="1"/>
            <a:t>Confirm budget</a:t>
          </a:r>
        </a:p>
      </dgm:t>
    </dgm:pt>
    <dgm:pt modelId="{222C6DB3-ACD0-4318-B249-B13F24D97984}" type="parTrans" cxnId="{EB409A10-7689-4524-A5E8-20EF8522E473}">
      <dgm:prSet/>
      <dgm:spPr/>
      <dgm:t>
        <a:bodyPr/>
        <a:lstStyle/>
        <a:p>
          <a:endParaRPr lang="en-CA"/>
        </a:p>
      </dgm:t>
    </dgm:pt>
    <dgm:pt modelId="{99E77FFA-FC6F-48B5-A91E-36990B71AEE0}" type="sibTrans" cxnId="{EB409A10-7689-4524-A5E8-20EF8522E473}">
      <dgm:prSet/>
      <dgm:spPr/>
      <dgm:t>
        <a:bodyPr/>
        <a:lstStyle/>
        <a:p>
          <a:endParaRPr lang="en-CA"/>
        </a:p>
      </dgm:t>
    </dgm:pt>
    <dgm:pt modelId="{9B18833F-B7EB-4B23-8EE0-CB6D6E928C98}">
      <dgm:prSet phldrT="[Text]">
        <dgm:style>
          <a:lnRef idx="3">
            <a:schemeClr val="lt1"/>
          </a:lnRef>
          <a:fillRef idx="1">
            <a:schemeClr val="accent5"/>
          </a:fillRef>
          <a:effectRef idx="1">
            <a:schemeClr val="accent5"/>
          </a:effectRef>
          <a:fontRef idx="minor">
            <a:schemeClr val="lt1"/>
          </a:fontRef>
        </dgm:style>
      </dgm:prSet>
      <dgm:spPr>
        <a:solidFill>
          <a:srgbClr val="10238B"/>
        </a:solidFill>
        <a:ln>
          <a:noFill/>
        </a:ln>
      </dgm:spPr>
      <dgm:t>
        <a:bodyPr/>
        <a:lstStyle/>
        <a:p>
          <a:r>
            <a:rPr lang="en-US" b="1"/>
            <a:t>Ensure you</a:t>
          </a:r>
          <a:endParaRPr lang="en-CA" b="1"/>
        </a:p>
      </dgm:t>
    </dgm:pt>
    <dgm:pt modelId="{E94DFEEB-711D-4C0A-83B2-F7C1AA759FB8}" type="sibTrans" cxnId="{DFEDA36D-9685-4CD3-A40A-AA62565DFD42}">
      <dgm:prSet/>
      <dgm:spPr/>
      <dgm:t>
        <a:bodyPr/>
        <a:lstStyle/>
        <a:p>
          <a:endParaRPr lang="en-CA"/>
        </a:p>
      </dgm:t>
    </dgm:pt>
    <dgm:pt modelId="{EF51CD48-9F94-4035-ACB0-0FA60430B6BF}" type="parTrans" cxnId="{DFEDA36D-9685-4CD3-A40A-AA62565DFD42}">
      <dgm:prSet/>
      <dgm:spPr/>
      <dgm:t>
        <a:bodyPr/>
        <a:lstStyle/>
        <a:p>
          <a:endParaRPr lang="en-CA"/>
        </a:p>
      </dgm:t>
    </dgm:pt>
    <dgm:pt modelId="{36B3FBE8-884C-4439-BEDE-643B7B80CA15}">
      <dgm:prSet phldrT="[Text]">
        <dgm:style>
          <a:lnRef idx="3">
            <a:schemeClr val="lt1"/>
          </a:lnRef>
          <a:fillRef idx="1">
            <a:schemeClr val="accent4"/>
          </a:fillRef>
          <a:effectRef idx="1">
            <a:schemeClr val="accent4"/>
          </a:effectRef>
          <a:fontRef idx="minor">
            <a:schemeClr val="lt1"/>
          </a:fontRef>
        </dgm:style>
      </dgm:prSet>
      <dgm:spPr>
        <a:solidFill>
          <a:srgbClr val="46CC7E"/>
        </a:solidFill>
        <a:ln>
          <a:noFill/>
        </a:ln>
      </dgm:spPr>
      <dgm:t>
        <a:bodyPr/>
        <a:lstStyle/>
        <a:p>
          <a:pPr rtl="0"/>
          <a:r>
            <a:rPr lang="en-US" b="1">
              <a:latin typeface="+mn-lt"/>
            </a:rPr>
            <a:t>Obtain estimates</a:t>
          </a:r>
          <a:endParaRPr lang="en-CA" b="1">
            <a:latin typeface="Calibri" panose="020F0502020204030204" pitchFamily="34" charset="0"/>
            <a:cs typeface="Calibri" panose="020F0502020204030204" pitchFamily="34" charset="0"/>
          </a:endParaRPr>
        </a:p>
      </dgm:t>
    </dgm:pt>
    <dgm:pt modelId="{D05F655C-3C90-4F7C-86F2-2BFFA2A0211D}" type="parTrans" cxnId="{D66A4ACB-6AA3-4ED9-8FBA-629A6F1B6D89}">
      <dgm:prSet/>
      <dgm:spPr/>
      <dgm:t>
        <a:bodyPr/>
        <a:lstStyle/>
        <a:p>
          <a:endParaRPr lang="en-CA"/>
        </a:p>
      </dgm:t>
    </dgm:pt>
    <dgm:pt modelId="{253F8D9B-9585-4D42-813E-84A3B6D689FC}" type="sibTrans" cxnId="{D66A4ACB-6AA3-4ED9-8FBA-629A6F1B6D89}">
      <dgm:prSet/>
      <dgm:spPr/>
      <dgm:t>
        <a:bodyPr/>
        <a:lstStyle/>
        <a:p>
          <a:endParaRPr lang="en-CA"/>
        </a:p>
      </dgm:t>
    </dgm:pt>
    <dgm:pt modelId="{7B19B775-6A16-44ED-A20E-0FBA6CB472D8}">
      <dgm:prSet phldrT="[Text]">
        <dgm:style>
          <a:lnRef idx="3">
            <a:schemeClr val="lt1"/>
          </a:lnRef>
          <a:fillRef idx="1">
            <a:schemeClr val="accent4"/>
          </a:fillRef>
          <a:effectRef idx="1">
            <a:schemeClr val="accent4"/>
          </a:effectRef>
          <a:fontRef idx="minor">
            <a:schemeClr val="lt1"/>
          </a:fontRef>
        </dgm:style>
      </dgm:prSet>
      <dgm:spPr>
        <a:solidFill>
          <a:srgbClr val="46CC7E"/>
        </a:solidFill>
        <a:ln>
          <a:noFill/>
        </a:ln>
      </dgm:spPr>
      <dgm:t>
        <a:bodyPr/>
        <a:lstStyle/>
        <a:p>
          <a:pPr rtl="0"/>
          <a:r>
            <a:rPr lang="en-US" b="1">
              <a:latin typeface="Calibri" panose="020F0502020204030204" pitchFamily="34" charset="0"/>
              <a:cs typeface="Calibri" panose="020F0502020204030204" pitchFamily="34" charset="0"/>
            </a:rPr>
            <a:t>Define costs</a:t>
          </a:r>
          <a:endParaRPr lang="en-CA" b="1">
            <a:latin typeface="Calibri" panose="020F0502020204030204" pitchFamily="34" charset="0"/>
            <a:cs typeface="Calibri" panose="020F0502020204030204" pitchFamily="34" charset="0"/>
          </a:endParaRPr>
        </a:p>
      </dgm:t>
    </dgm:pt>
    <dgm:pt modelId="{A9EECD60-B53F-4C93-85E4-AB27AEAB0B1F}" type="sibTrans" cxnId="{9D78D13E-394E-4E18-9ACE-D99075A9E9CA}">
      <dgm:prSet/>
      <dgm:spPr/>
      <dgm:t>
        <a:bodyPr/>
        <a:lstStyle/>
        <a:p>
          <a:endParaRPr lang="en-CA"/>
        </a:p>
      </dgm:t>
    </dgm:pt>
    <dgm:pt modelId="{DD4FB41A-E371-41D1-AC84-AFB9E44ED226}" type="parTrans" cxnId="{9D78D13E-394E-4E18-9ACE-D99075A9E9CA}">
      <dgm:prSet/>
      <dgm:spPr/>
      <dgm:t>
        <a:bodyPr/>
        <a:lstStyle/>
        <a:p>
          <a:endParaRPr lang="en-CA"/>
        </a:p>
      </dgm:t>
    </dgm:pt>
    <dgm:pt modelId="{EA987C41-DB32-45AB-8F95-6820C060BC50}" type="pres">
      <dgm:prSet presAssocID="{563C0549-455B-4F5F-A567-6E6E56C97D9E}" presName="diagram" presStyleCnt="0">
        <dgm:presLayoutVars>
          <dgm:chPref val="1"/>
          <dgm:dir/>
          <dgm:animOne val="branch"/>
          <dgm:animLvl val="lvl"/>
          <dgm:resizeHandles/>
        </dgm:presLayoutVars>
      </dgm:prSet>
      <dgm:spPr/>
    </dgm:pt>
    <dgm:pt modelId="{3A681AD2-4899-4374-B842-C8488281EBD6}" type="pres">
      <dgm:prSet presAssocID="{9B18833F-B7EB-4B23-8EE0-CB6D6E928C98}" presName="root" presStyleCnt="0"/>
      <dgm:spPr/>
    </dgm:pt>
    <dgm:pt modelId="{469F6863-C193-46BB-A23F-637DC376CDDF}" type="pres">
      <dgm:prSet presAssocID="{9B18833F-B7EB-4B23-8EE0-CB6D6E928C98}" presName="rootComposite" presStyleCnt="0"/>
      <dgm:spPr/>
    </dgm:pt>
    <dgm:pt modelId="{2D42C707-8E8E-4E84-AA3E-25FE0586C5BE}" type="pres">
      <dgm:prSet presAssocID="{9B18833F-B7EB-4B23-8EE0-CB6D6E928C98}" presName="rootText" presStyleLbl="node1" presStyleIdx="0" presStyleCnt="1"/>
      <dgm:spPr/>
    </dgm:pt>
    <dgm:pt modelId="{7B7D494B-3893-4703-BDFB-9311D5DD1D63}" type="pres">
      <dgm:prSet presAssocID="{9B18833F-B7EB-4B23-8EE0-CB6D6E928C98}" presName="rootConnector" presStyleLbl="node1" presStyleIdx="0" presStyleCnt="1"/>
      <dgm:spPr/>
    </dgm:pt>
    <dgm:pt modelId="{81235D48-AD89-46FA-8CF2-A884D051A76E}" type="pres">
      <dgm:prSet presAssocID="{9B18833F-B7EB-4B23-8EE0-CB6D6E928C98}" presName="childShape" presStyleCnt="0"/>
      <dgm:spPr/>
    </dgm:pt>
    <dgm:pt modelId="{9362B8A0-16C5-4D6B-A67D-15FA59F666EA}" type="pres">
      <dgm:prSet presAssocID="{DD4FB41A-E371-41D1-AC84-AFB9E44ED226}" presName="Name13" presStyleLbl="parChTrans1D2" presStyleIdx="0" presStyleCnt="3"/>
      <dgm:spPr/>
    </dgm:pt>
    <dgm:pt modelId="{00191FF0-9C08-42BC-ACBE-0DD280DC90A4}" type="pres">
      <dgm:prSet presAssocID="{7B19B775-6A16-44ED-A20E-0FBA6CB472D8}" presName="childText" presStyleLbl="bgAcc1" presStyleIdx="0" presStyleCnt="3">
        <dgm:presLayoutVars>
          <dgm:bulletEnabled val="1"/>
        </dgm:presLayoutVars>
      </dgm:prSet>
      <dgm:spPr/>
    </dgm:pt>
    <dgm:pt modelId="{A024CDC7-3AD4-4533-8125-B8E1511A1FB5}" type="pres">
      <dgm:prSet presAssocID="{D05F655C-3C90-4F7C-86F2-2BFFA2A0211D}" presName="Name13" presStyleLbl="parChTrans1D2" presStyleIdx="1" presStyleCnt="3"/>
      <dgm:spPr/>
    </dgm:pt>
    <dgm:pt modelId="{9A862427-1915-4F9E-BB9A-4057F2E16B12}" type="pres">
      <dgm:prSet presAssocID="{36B3FBE8-884C-4439-BEDE-643B7B80CA15}" presName="childText" presStyleLbl="bgAcc1" presStyleIdx="1" presStyleCnt="3">
        <dgm:presLayoutVars>
          <dgm:bulletEnabled val="1"/>
        </dgm:presLayoutVars>
      </dgm:prSet>
      <dgm:spPr/>
    </dgm:pt>
    <dgm:pt modelId="{7AF9AAC5-ADB7-42B5-B96E-1916D7B3F171}" type="pres">
      <dgm:prSet presAssocID="{222C6DB3-ACD0-4318-B249-B13F24D97984}" presName="Name13" presStyleLbl="parChTrans1D2" presStyleIdx="2" presStyleCnt="3"/>
      <dgm:spPr/>
    </dgm:pt>
    <dgm:pt modelId="{5E84E44D-A81B-48C4-A827-9851F6B7EEEC}" type="pres">
      <dgm:prSet presAssocID="{0269C9E1-2723-47AF-AF96-90185D2AF016}" presName="childText" presStyleLbl="bgAcc1" presStyleIdx="2" presStyleCnt="3">
        <dgm:presLayoutVars>
          <dgm:bulletEnabled val="1"/>
        </dgm:presLayoutVars>
      </dgm:prSet>
      <dgm:spPr/>
    </dgm:pt>
  </dgm:ptLst>
  <dgm:cxnLst>
    <dgm:cxn modelId="{EB409A10-7689-4524-A5E8-20EF8522E473}" srcId="{9B18833F-B7EB-4B23-8EE0-CB6D6E928C98}" destId="{0269C9E1-2723-47AF-AF96-90185D2AF016}" srcOrd="2" destOrd="0" parTransId="{222C6DB3-ACD0-4318-B249-B13F24D97984}" sibTransId="{99E77FFA-FC6F-48B5-A91E-36990B71AEE0}"/>
    <dgm:cxn modelId="{9D78D13E-394E-4E18-9ACE-D99075A9E9CA}" srcId="{9B18833F-B7EB-4B23-8EE0-CB6D6E928C98}" destId="{7B19B775-6A16-44ED-A20E-0FBA6CB472D8}" srcOrd="0" destOrd="0" parTransId="{DD4FB41A-E371-41D1-AC84-AFB9E44ED226}" sibTransId="{A9EECD60-B53F-4C93-85E4-AB27AEAB0B1F}"/>
    <dgm:cxn modelId="{DFEDA36D-9685-4CD3-A40A-AA62565DFD42}" srcId="{563C0549-455B-4F5F-A567-6E6E56C97D9E}" destId="{9B18833F-B7EB-4B23-8EE0-CB6D6E928C98}" srcOrd="0" destOrd="0" parTransId="{EF51CD48-9F94-4035-ACB0-0FA60430B6BF}" sibTransId="{E94DFEEB-711D-4C0A-83B2-F7C1AA759FB8}"/>
    <dgm:cxn modelId="{D6CC6979-C72B-4FDD-BCD7-37B31F25D7F6}" type="presOf" srcId="{DD4FB41A-E371-41D1-AC84-AFB9E44ED226}" destId="{9362B8A0-16C5-4D6B-A67D-15FA59F666EA}" srcOrd="0" destOrd="0" presId="urn:microsoft.com/office/officeart/2005/8/layout/hierarchy3"/>
    <dgm:cxn modelId="{C424BFA3-7635-4A57-9E0B-67B838459E09}" type="presOf" srcId="{0269C9E1-2723-47AF-AF96-90185D2AF016}" destId="{5E84E44D-A81B-48C4-A827-9851F6B7EEEC}" srcOrd="0" destOrd="0" presId="urn:microsoft.com/office/officeart/2005/8/layout/hierarchy3"/>
    <dgm:cxn modelId="{8BE6F7B1-4EB9-4B6E-966A-7BFF5C392DB5}" type="presOf" srcId="{563C0549-455B-4F5F-A567-6E6E56C97D9E}" destId="{EA987C41-DB32-45AB-8F95-6820C060BC50}" srcOrd="0" destOrd="0" presId="urn:microsoft.com/office/officeart/2005/8/layout/hierarchy3"/>
    <dgm:cxn modelId="{730238B8-6D49-420A-8E95-07195518A90F}" type="presOf" srcId="{7B19B775-6A16-44ED-A20E-0FBA6CB472D8}" destId="{00191FF0-9C08-42BC-ACBE-0DD280DC90A4}" srcOrd="0" destOrd="0" presId="urn:microsoft.com/office/officeart/2005/8/layout/hierarchy3"/>
    <dgm:cxn modelId="{D66A4ACB-6AA3-4ED9-8FBA-629A6F1B6D89}" srcId="{9B18833F-B7EB-4B23-8EE0-CB6D6E928C98}" destId="{36B3FBE8-884C-4439-BEDE-643B7B80CA15}" srcOrd="1" destOrd="0" parTransId="{D05F655C-3C90-4F7C-86F2-2BFFA2A0211D}" sibTransId="{253F8D9B-9585-4D42-813E-84A3B6D689FC}"/>
    <dgm:cxn modelId="{20D5D2CE-8156-48EE-9105-8C4428CF8256}" type="presOf" srcId="{36B3FBE8-884C-4439-BEDE-643B7B80CA15}" destId="{9A862427-1915-4F9E-BB9A-4057F2E16B12}" srcOrd="0" destOrd="0" presId="urn:microsoft.com/office/officeart/2005/8/layout/hierarchy3"/>
    <dgm:cxn modelId="{2280A7E2-447A-4D55-BC81-31EAFF4A5BE9}" type="presOf" srcId="{D05F655C-3C90-4F7C-86F2-2BFFA2A0211D}" destId="{A024CDC7-3AD4-4533-8125-B8E1511A1FB5}" srcOrd="0" destOrd="0" presId="urn:microsoft.com/office/officeart/2005/8/layout/hierarchy3"/>
    <dgm:cxn modelId="{570A33EE-F6CF-415F-9BDD-C76B9626E9D4}" type="presOf" srcId="{9B18833F-B7EB-4B23-8EE0-CB6D6E928C98}" destId="{2D42C707-8E8E-4E84-AA3E-25FE0586C5BE}" srcOrd="0" destOrd="0" presId="urn:microsoft.com/office/officeart/2005/8/layout/hierarchy3"/>
    <dgm:cxn modelId="{5C2CACEF-4250-47FE-B8AA-EE9A5F335201}" type="presOf" srcId="{222C6DB3-ACD0-4318-B249-B13F24D97984}" destId="{7AF9AAC5-ADB7-42B5-B96E-1916D7B3F171}" srcOrd="0" destOrd="0" presId="urn:microsoft.com/office/officeart/2005/8/layout/hierarchy3"/>
    <dgm:cxn modelId="{D455BCFD-A525-46D0-9695-4780590346C8}" type="presOf" srcId="{9B18833F-B7EB-4B23-8EE0-CB6D6E928C98}" destId="{7B7D494B-3893-4703-BDFB-9311D5DD1D63}" srcOrd="1" destOrd="0" presId="urn:microsoft.com/office/officeart/2005/8/layout/hierarchy3"/>
    <dgm:cxn modelId="{2417F8E7-EAEA-4D5B-9BE9-C7ED4ACFCE24}" type="presParOf" srcId="{EA987C41-DB32-45AB-8F95-6820C060BC50}" destId="{3A681AD2-4899-4374-B842-C8488281EBD6}" srcOrd="0" destOrd="0" presId="urn:microsoft.com/office/officeart/2005/8/layout/hierarchy3"/>
    <dgm:cxn modelId="{38A3C3CB-D7F1-466D-A06A-02A13D2665DE}" type="presParOf" srcId="{3A681AD2-4899-4374-B842-C8488281EBD6}" destId="{469F6863-C193-46BB-A23F-637DC376CDDF}" srcOrd="0" destOrd="0" presId="urn:microsoft.com/office/officeart/2005/8/layout/hierarchy3"/>
    <dgm:cxn modelId="{962AA734-6B54-4900-AAC4-5C1D6EBE5B38}" type="presParOf" srcId="{469F6863-C193-46BB-A23F-637DC376CDDF}" destId="{2D42C707-8E8E-4E84-AA3E-25FE0586C5BE}" srcOrd="0" destOrd="0" presId="urn:microsoft.com/office/officeart/2005/8/layout/hierarchy3"/>
    <dgm:cxn modelId="{1872155C-ED08-4FE7-A011-836F0015E2B1}" type="presParOf" srcId="{469F6863-C193-46BB-A23F-637DC376CDDF}" destId="{7B7D494B-3893-4703-BDFB-9311D5DD1D63}" srcOrd="1" destOrd="0" presId="urn:microsoft.com/office/officeart/2005/8/layout/hierarchy3"/>
    <dgm:cxn modelId="{1BF2F7CD-231F-400B-B915-6288B949A3F3}" type="presParOf" srcId="{3A681AD2-4899-4374-B842-C8488281EBD6}" destId="{81235D48-AD89-46FA-8CF2-A884D051A76E}" srcOrd="1" destOrd="0" presId="urn:microsoft.com/office/officeart/2005/8/layout/hierarchy3"/>
    <dgm:cxn modelId="{CD4CE51F-ED22-4962-A7C7-FACCCE6E5D57}" type="presParOf" srcId="{81235D48-AD89-46FA-8CF2-A884D051A76E}" destId="{9362B8A0-16C5-4D6B-A67D-15FA59F666EA}" srcOrd="0" destOrd="0" presId="urn:microsoft.com/office/officeart/2005/8/layout/hierarchy3"/>
    <dgm:cxn modelId="{5FD7ADE7-3785-4EF6-B4E1-C82FE334351A}" type="presParOf" srcId="{81235D48-AD89-46FA-8CF2-A884D051A76E}" destId="{00191FF0-9C08-42BC-ACBE-0DD280DC90A4}" srcOrd="1" destOrd="0" presId="urn:microsoft.com/office/officeart/2005/8/layout/hierarchy3"/>
    <dgm:cxn modelId="{52C34890-C2AE-46BA-88D1-773B41BC7643}" type="presParOf" srcId="{81235D48-AD89-46FA-8CF2-A884D051A76E}" destId="{A024CDC7-3AD4-4533-8125-B8E1511A1FB5}" srcOrd="2" destOrd="0" presId="urn:microsoft.com/office/officeart/2005/8/layout/hierarchy3"/>
    <dgm:cxn modelId="{0AD34874-95B2-417B-9F20-7B7D7A7FAD8A}" type="presParOf" srcId="{81235D48-AD89-46FA-8CF2-A884D051A76E}" destId="{9A862427-1915-4F9E-BB9A-4057F2E16B12}" srcOrd="3" destOrd="0" presId="urn:microsoft.com/office/officeart/2005/8/layout/hierarchy3"/>
    <dgm:cxn modelId="{707ECBCB-5048-43D1-8F97-166436135B57}" type="presParOf" srcId="{81235D48-AD89-46FA-8CF2-A884D051A76E}" destId="{7AF9AAC5-ADB7-42B5-B96E-1916D7B3F171}" srcOrd="4" destOrd="0" presId="urn:microsoft.com/office/officeart/2005/8/layout/hierarchy3"/>
    <dgm:cxn modelId="{80C44073-F028-448E-B892-DE91185F0354}" type="presParOf" srcId="{81235D48-AD89-46FA-8CF2-A884D051A76E}" destId="{5E84E44D-A81B-48C4-A827-9851F6B7EEE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19BBCA-D619-47A5-8FFA-76F44598240B}"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CA"/>
        </a:p>
      </dgm:t>
    </dgm:pt>
    <dgm:pt modelId="{52CE5A3D-A908-4E12-AA43-FB846B6125D5}">
      <dgm:prSet phldrT="[Text]" custT="1"/>
      <dgm:spPr>
        <a:solidFill>
          <a:srgbClr val="10238B"/>
        </a:solidFill>
        <a:ln>
          <a:noFill/>
        </a:ln>
      </dgm:spPr>
      <dgm:t>
        <a:bodyPr/>
        <a:lstStyle/>
        <a:p>
          <a:r>
            <a:rPr lang="en-US" sz="2100"/>
            <a:t>Awesome Proposal</a:t>
          </a:r>
          <a:endParaRPr lang="en-CA" sz="2100"/>
        </a:p>
      </dgm:t>
    </dgm:pt>
    <dgm:pt modelId="{DAB3E7D1-5862-472D-882F-60712DFE06E2}" type="parTrans" cxnId="{008F9D0C-DC39-49F6-A002-ABFDBB0EC65E}">
      <dgm:prSet/>
      <dgm:spPr/>
      <dgm:t>
        <a:bodyPr/>
        <a:lstStyle/>
        <a:p>
          <a:endParaRPr lang="en-CA"/>
        </a:p>
      </dgm:t>
    </dgm:pt>
    <dgm:pt modelId="{0478BB16-F309-4041-B0B2-F7C7EC2F84BC}" type="sibTrans" cxnId="{008F9D0C-DC39-49F6-A002-ABFDBB0EC65E}">
      <dgm:prSet/>
      <dgm:spPr/>
      <dgm:t>
        <a:bodyPr/>
        <a:lstStyle/>
        <a:p>
          <a:endParaRPr lang="en-CA"/>
        </a:p>
      </dgm:t>
    </dgm:pt>
    <dgm:pt modelId="{9DEA76D4-FAED-4E55-93DA-24CC1B2C4EFA}">
      <dgm:prSet phldrT="[Text]" custT="1">
        <dgm:style>
          <a:lnRef idx="0">
            <a:scrgbClr r="0" g="0" b="0"/>
          </a:lnRef>
          <a:fillRef idx="0">
            <a:scrgbClr r="0" g="0" b="0"/>
          </a:fillRef>
          <a:effectRef idx="0">
            <a:scrgbClr r="0" g="0" b="0"/>
          </a:effectRef>
          <a:fontRef idx="minor">
            <a:schemeClr val="lt1"/>
          </a:fontRef>
        </dgm:style>
      </dgm:prSet>
      <dgm:spPr>
        <a:solidFill>
          <a:srgbClr val="E51174"/>
        </a:solidFill>
        <a:ln>
          <a:noFill/>
        </a:ln>
      </dgm:spPr>
      <dgm:t>
        <a:bodyPr/>
        <a:lstStyle/>
        <a:p>
          <a:r>
            <a:rPr lang="en-US" sz="2100">
              <a:solidFill>
                <a:schemeClr val="bg1"/>
              </a:solidFill>
            </a:rPr>
            <a:t>Audience &amp; Outcomes</a:t>
          </a:r>
          <a:endParaRPr lang="en-CA" sz="2100"/>
        </a:p>
      </dgm:t>
    </dgm:pt>
    <dgm:pt modelId="{CB13F83D-0BC7-4BDF-B47B-57035B23E6DC}" type="parTrans" cxnId="{1C33A430-BE27-47FE-BBB6-3F934569F709}">
      <dgm:prSet/>
      <dgm:spPr/>
      <dgm:t>
        <a:bodyPr/>
        <a:lstStyle/>
        <a:p>
          <a:endParaRPr lang="en-CA"/>
        </a:p>
      </dgm:t>
    </dgm:pt>
    <dgm:pt modelId="{DC2E0A6B-8F10-4F37-8EB6-22FAE041CBCD}" type="sibTrans" cxnId="{1C33A430-BE27-47FE-BBB6-3F934569F709}">
      <dgm:prSet/>
      <dgm:spPr/>
      <dgm:t>
        <a:bodyPr/>
        <a:lstStyle/>
        <a:p>
          <a:endParaRPr lang="en-CA"/>
        </a:p>
      </dgm:t>
    </dgm:pt>
    <dgm:pt modelId="{0666B6A6-EE88-4794-B1A0-80263F52D57F}">
      <dgm:prSet phldrT="[Text]" custT="1"/>
      <dgm:spPr>
        <a:solidFill>
          <a:srgbClr val="46CC7E"/>
        </a:solidFill>
        <a:ln>
          <a:noFill/>
        </a:ln>
      </dgm:spPr>
      <dgm:t>
        <a:bodyPr/>
        <a:lstStyle/>
        <a:p>
          <a:r>
            <a:rPr lang="en-US" sz="2100">
              <a:solidFill>
                <a:schemeClr val="tx1"/>
              </a:solidFill>
            </a:rPr>
            <a:t>Budget and Schedule</a:t>
          </a:r>
          <a:endParaRPr lang="en-CA" sz="2100">
            <a:solidFill>
              <a:schemeClr val="tx1"/>
            </a:solidFill>
          </a:endParaRPr>
        </a:p>
      </dgm:t>
    </dgm:pt>
    <dgm:pt modelId="{C9773DE3-5B5F-4AA8-9849-EB9881FDD83F}" type="parTrans" cxnId="{0ACC9697-3E9D-45C0-83F6-E279A96B2DA4}">
      <dgm:prSet/>
      <dgm:spPr/>
      <dgm:t>
        <a:bodyPr/>
        <a:lstStyle/>
        <a:p>
          <a:endParaRPr lang="en-CA"/>
        </a:p>
      </dgm:t>
    </dgm:pt>
    <dgm:pt modelId="{D6C75B03-F8DB-432F-BE0B-43753894F898}" type="sibTrans" cxnId="{0ACC9697-3E9D-45C0-83F6-E279A96B2DA4}">
      <dgm:prSet/>
      <dgm:spPr/>
      <dgm:t>
        <a:bodyPr/>
        <a:lstStyle/>
        <a:p>
          <a:endParaRPr lang="en-CA"/>
        </a:p>
      </dgm:t>
    </dgm:pt>
    <dgm:pt modelId="{040CEF01-4E1A-469D-89D7-B0AF66684B0C}">
      <dgm:prSet phldrT="[Text]" custT="1"/>
      <dgm:spPr>
        <a:solidFill>
          <a:schemeClr val="tx1"/>
        </a:solidFill>
        <a:ln>
          <a:noFill/>
        </a:ln>
      </dgm:spPr>
      <dgm:t>
        <a:bodyPr/>
        <a:lstStyle/>
        <a:p>
          <a:r>
            <a:rPr lang="en-US" sz="2100"/>
            <a:t>Project Team</a:t>
          </a:r>
          <a:endParaRPr lang="en-CA" sz="2100">
            <a:solidFill>
              <a:schemeClr val="tx1"/>
            </a:solidFill>
          </a:endParaRPr>
        </a:p>
      </dgm:t>
    </dgm:pt>
    <dgm:pt modelId="{3918AE60-1A3D-401E-8F28-CA8B967B19AB}" type="sibTrans" cxnId="{89FC86B9-0D81-4D5E-BC5F-74922A4DFC0C}">
      <dgm:prSet/>
      <dgm:spPr/>
      <dgm:t>
        <a:bodyPr/>
        <a:lstStyle/>
        <a:p>
          <a:endParaRPr lang="en-CA"/>
        </a:p>
      </dgm:t>
    </dgm:pt>
    <dgm:pt modelId="{CD878EC5-C33A-441D-8B72-4E9B5E71D0A7}" type="parTrans" cxnId="{89FC86B9-0D81-4D5E-BC5F-74922A4DFC0C}">
      <dgm:prSet/>
      <dgm:spPr/>
      <dgm:t>
        <a:bodyPr/>
        <a:lstStyle/>
        <a:p>
          <a:endParaRPr lang="en-CA"/>
        </a:p>
      </dgm:t>
    </dgm:pt>
    <dgm:pt modelId="{E302C029-493E-4ADA-B034-C5C0A9B8CFC5}">
      <dgm:prSet phldrT="[Text]" custT="1"/>
      <dgm:spPr>
        <a:solidFill>
          <a:srgbClr val="A540F2"/>
        </a:solidFill>
        <a:ln>
          <a:noFill/>
        </a:ln>
      </dgm:spPr>
      <dgm:t>
        <a:bodyPr/>
        <a:lstStyle/>
        <a:p>
          <a:r>
            <a:rPr lang="en-US" sz="2100">
              <a:solidFill>
                <a:schemeClr val="bg1"/>
              </a:solidFill>
            </a:rPr>
            <a:t>Accessibility</a:t>
          </a:r>
          <a:endParaRPr lang="en-CA" sz="2100">
            <a:solidFill>
              <a:schemeClr val="bg1"/>
            </a:solidFill>
          </a:endParaRPr>
        </a:p>
      </dgm:t>
    </dgm:pt>
    <dgm:pt modelId="{AEAF41A5-CFBA-45E8-9EB1-AA41F38490B0}" type="sibTrans" cxnId="{DBA0FAA3-6F62-4B15-96F3-47601A8B7C4A}">
      <dgm:prSet/>
      <dgm:spPr/>
      <dgm:t>
        <a:bodyPr/>
        <a:lstStyle/>
        <a:p>
          <a:endParaRPr lang="en-CA"/>
        </a:p>
      </dgm:t>
    </dgm:pt>
    <dgm:pt modelId="{E6140E62-2B08-4E91-A391-F115A0C0FAE5}" type="parTrans" cxnId="{DBA0FAA3-6F62-4B15-96F3-47601A8B7C4A}">
      <dgm:prSet/>
      <dgm:spPr/>
      <dgm:t>
        <a:bodyPr/>
        <a:lstStyle/>
        <a:p>
          <a:endParaRPr lang="en-CA"/>
        </a:p>
      </dgm:t>
    </dgm:pt>
    <dgm:pt modelId="{DABFC3A8-DF23-478B-9FFC-DDE6EE580938}">
      <dgm:prSet phldrT="[Text]" custT="1"/>
      <dgm:spPr>
        <a:solidFill>
          <a:srgbClr val="0A8297"/>
        </a:solidFill>
        <a:ln>
          <a:noFill/>
        </a:ln>
      </dgm:spPr>
      <dgm:t>
        <a:bodyPr/>
        <a:lstStyle/>
        <a:p>
          <a:r>
            <a:rPr lang="en-US" sz="2100">
              <a:solidFill>
                <a:schemeClr val="bg1"/>
              </a:solidFill>
            </a:rPr>
            <a:t>Subject &amp; </a:t>
          </a:r>
          <a:r>
            <a:rPr lang="en-CA" sz="2100"/>
            <a:t>Relevance</a:t>
          </a:r>
          <a:endParaRPr lang="en-CA" sz="2100">
            <a:solidFill>
              <a:schemeClr val="bg1"/>
            </a:solidFill>
          </a:endParaRPr>
        </a:p>
      </dgm:t>
    </dgm:pt>
    <dgm:pt modelId="{FE3F1548-8F68-487B-95AA-3E4D93A36275}" type="sibTrans" cxnId="{7711A93D-1821-4E59-A405-9492D328195B}">
      <dgm:prSet/>
      <dgm:spPr/>
      <dgm:t>
        <a:bodyPr/>
        <a:lstStyle/>
        <a:p>
          <a:endParaRPr lang="en-CA"/>
        </a:p>
      </dgm:t>
    </dgm:pt>
    <dgm:pt modelId="{1D33A7E3-76C1-4935-A6B7-FA6A0BC0A615}" type="parTrans" cxnId="{7711A93D-1821-4E59-A405-9492D328195B}">
      <dgm:prSet/>
      <dgm:spPr/>
      <dgm:t>
        <a:bodyPr/>
        <a:lstStyle/>
        <a:p>
          <a:endParaRPr lang="en-CA"/>
        </a:p>
      </dgm:t>
    </dgm:pt>
    <dgm:pt modelId="{992135FC-FCA2-4E89-BA15-96EF2815EEC0}">
      <dgm:prSet phldrT="[Text]" custT="1">
        <dgm:style>
          <a:lnRef idx="0">
            <a:scrgbClr r="0" g="0" b="0"/>
          </a:lnRef>
          <a:fillRef idx="0">
            <a:scrgbClr r="0" g="0" b="0"/>
          </a:fillRef>
          <a:effectRef idx="0">
            <a:scrgbClr r="0" g="0" b="0"/>
          </a:effectRef>
          <a:fontRef idx="minor">
            <a:schemeClr val="lt1"/>
          </a:fontRef>
        </dgm:style>
      </dgm:prSet>
      <dgm:spPr>
        <a:solidFill>
          <a:schemeClr val="bg1"/>
        </a:solidFill>
        <a:ln>
          <a:noFill/>
        </a:ln>
      </dgm:spPr>
      <dgm:t>
        <a:bodyPr/>
        <a:lstStyle/>
        <a:p>
          <a:r>
            <a:rPr lang="en-US" sz="2100">
              <a:solidFill>
                <a:schemeClr val="tx1"/>
              </a:solidFill>
            </a:rPr>
            <a:t>User Experience </a:t>
          </a:r>
          <a:endParaRPr lang="en-CA" sz="2100">
            <a:solidFill>
              <a:schemeClr val="tx1"/>
            </a:solidFill>
          </a:endParaRPr>
        </a:p>
      </dgm:t>
    </dgm:pt>
    <dgm:pt modelId="{8C79E4F8-ABE1-4B9F-A9E4-934860F48AA0}" type="parTrans" cxnId="{51ACBE4D-62D8-40C9-A9A5-4A7F3F0D1DC1}">
      <dgm:prSet/>
      <dgm:spPr/>
      <dgm:t>
        <a:bodyPr/>
        <a:lstStyle/>
        <a:p>
          <a:endParaRPr lang="en-CA"/>
        </a:p>
      </dgm:t>
    </dgm:pt>
    <dgm:pt modelId="{A91A90E8-AD28-4B28-860D-E3EECD90F561}" type="sibTrans" cxnId="{51ACBE4D-62D8-40C9-A9A5-4A7F3F0D1DC1}">
      <dgm:prSet/>
      <dgm:spPr/>
      <dgm:t>
        <a:bodyPr/>
        <a:lstStyle/>
        <a:p>
          <a:endParaRPr lang="en-CA"/>
        </a:p>
      </dgm:t>
    </dgm:pt>
    <dgm:pt modelId="{0E20C932-8596-4C8A-86E9-FDDC383D18F4}" type="pres">
      <dgm:prSet presAssocID="{6E19BBCA-D619-47A5-8FFA-76F44598240B}" presName="Name0" presStyleCnt="0">
        <dgm:presLayoutVars>
          <dgm:chMax val="1"/>
          <dgm:chPref val="1"/>
          <dgm:dir/>
          <dgm:animOne val="branch"/>
          <dgm:animLvl val="lvl"/>
        </dgm:presLayoutVars>
      </dgm:prSet>
      <dgm:spPr/>
    </dgm:pt>
    <dgm:pt modelId="{4439D34A-B697-4C7C-B028-FCE18FAE6707}" type="pres">
      <dgm:prSet presAssocID="{52CE5A3D-A908-4E12-AA43-FB846B6125D5}" presName="Parent" presStyleLbl="node0" presStyleIdx="0" presStyleCnt="1" custScaleX="94453" custScaleY="94453">
        <dgm:presLayoutVars>
          <dgm:chMax val="6"/>
          <dgm:chPref val="6"/>
        </dgm:presLayoutVars>
      </dgm:prSet>
      <dgm:spPr>
        <a:prstGeom prst="hexagon">
          <a:avLst/>
        </a:prstGeom>
      </dgm:spPr>
    </dgm:pt>
    <dgm:pt modelId="{EC27ADD6-C260-416D-BE6C-0FDAD3CDE57C}" type="pres">
      <dgm:prSet presAssocID="{DABFC3A8-DF23-478B-9FFC-DDE6EE580938}" presName="Accent1" presStyleCnt="0"/>
      <dgm:spPr/>
    </dgm:pt>
    <dgm:pt modelId="{1C4299E5-D046-48DD-8BD9-6A5614BE40B8}" type="pres">
      <dgm:prSet presAssocID="{DABFC3A8-DF23-478B-9FFC-DDE6EE580938}" presName="Accent" presStyleLbl="bgShp" presStyleIdx="0" presStyleCnt="6"/>
      <dgm:spPr/>
    </dgm:pt>
    <dgm:pt modelId="{FC22DE8E-E7BE-4D0F-9DB1-3047248828D5}" type="pres">
      <dgm:prSet presAssocID="{DABFC3A8-DF23-478B-9FFC-DDE6EE580938}" presName="Child1" presStyleLbl="node1" presStyleIdx="0" presStyleCnt="6">
        <dgm:presLayoutVars>
          <dgm:chMax val="0"/>
          <dgm:chPref val="0"/>
          <dgm:bulletEnabled val="1"/>
        </dgm:presLayoutVars>
      </dgm:prSet>
      <dgm:spPr/>
    </dgm:pt>
    <dgm:pt modelId="{6C2FC792-79C9-43FE-86BC-1037DD5763EF}" type="pres">
      <dgm:prSet presAssocID="{9DEA76D4-FAED-4E55-93DA-24CC1B2C4EFA}" presName="Accent2" presStyleCnt="0"/>
      <dgm:spPr/>
    </dgm:pt>
    <dgm:pt modelId="{638646D8-DCB2-4B33-9CB5-2CE880BAAFD6}" type="pres">
      <dgm:prSet presAssocID="{9DEA76D4-FAED-4E55-93DA-24CC1B2C4EFA}" presName="Accent" presStyleLbl="bgShp" presStyleIdx="1" presStyleCnt="6"/>
      <dgm:spPr>
        <a:solidFill>
          <a:srgbClr val="A9EEF9"/>
        </a:solidFill>
      </dgm:spPr>
    </dgm:pt>
    <dgm:pt modelId="{6B913284-0CA5-4149-A229-3774F640C40A}" type="pres">
      <dgm:prSet presAssocID="{9DEA76D4-FAED-4E55-93DA-24CC1B2C4EFA}" presName="Child2" presStyleLbl="node1" presStyleIdx="1" presStyleCnt="6">
        <dgm:presLayoutVars>
          <dgm:chMax val="0"/>
          <dgm:chPref val="0"/>
          <dgm:bulletEnabled val="1"/>
        </dgm:presLayoutVars>
      </dgm:prSet>
      <dgm:spPr/>
    </dgm:pt>
    <dgm:pt modelId="{4FC7E766-AC60-498E-AB0F-9C840FB115E2}" type="pres">
      <dgm:prSet presAssocID="{992135FC-FCA2-4E89-BA15-96EF2815EEC0}" presName="Accent3" presStyleCnt="0"/>
      <dgm:spPr/>
    </dgm:pt>
    <dgm:pt modelId="{B3BC153A-B4B0-4512-AB9A-856FE11F085E}" type="pres">
      <dgm:prSet presAssocID="{992135FC-FCA2-4E89-BA15-96EF2815EEC0}" presName="Accent" presStyleLbl="bgShp" presStyleIdx="2" presStyleCnt="6"/>
      <dgm:spPr>
        <a:solidFill>
          <a:srgbClr val="F8A6CD"/>
        </a:solidFill>
      </dgm:spPr>
    </dgm:pt>
    <dgm:pt modelId="{C93A2266-393F-457C-89EB-9CBE6EE0E13A}" type="pres">
      <dgm:prSet presAssocID="{992135FC-FCA2-4E89-BA15-96EF2815EEC0}" presName="Child3" presStyleLbl="node1" presStyleIdx="2" presStyleCnt="6">
        <dgm:presLayoutVars>
          <dgm:chMax val="0"/>
          <dgm:chPref val="0"/>
          <dgm:bulletEnabled val="1"/>
        </dgm:presLayoutVars>
      </dgm:prSet>
      <dgm:spPr/>
    </dgm:pt>
    <dgm:pt modelId="{1F0388D8-87A5-43A0-8DAE-C8339AB85945}" type="pres">
      <dgm:prSet presAssocID="{E302C029-493E-4ADA-B034-C5C0A9B8CFC5}" presName="Accent4" presStyleCnt="0"/>
      <dgm:spPr/>
    </dgm:pt>
    <dgm:pt modelId="{721A301A-2BDF-41B3-B5E6-B7127F064BD0}" type="pres">
      <dgm:prSet presAssocID="{E302C029-493E-4ADA-B034-C5C0A9B8CFC5}" presName="Accent" presStyleLbl="bgShp" presStyleIdx="3" presStyleCnt="6">
        <dgm:style>
          <a:lnRef idx="0">
            <a:scrgbClr r="0" g="0" b="0"/>
          </a:lnRef>
          <a:fillRef idx="0">
            <a:scrgbClr r="0" g="0" b="0"/>
          </a:fillRef>
          <a:effectRef idx="0">
            <a:scrgbClr r="0" g="0" b="0"/>
          </a:effectRef>
          <a:fontRef idx="minor">
            <a:schemeClr val="lt1"/>
          </a:fontRef>
        </dgm:style>
      </dgm:prSet>
      <dgm:spPr>
        <a:solidFill>
          <a:srgbClr val="E2E2E2"/>
        </a:solidFill>
        <a:ln>
          <a:noFill/>
        </a:ln>
      </dgm:spPr>
    </dgm:pt>
    <dgm:pt modelId="{3261FDAB-FFC3-4F51-9E7E-380129FDD9AE}" type="pres">
      <dgm:prSet presAssocID="{E302C029-493E-4ADA-B034-C5C0A9B8CFC5}" presName="Child4" presStyleLbl="node1" presStyleIdx="3" presStyleCnt="6">
        <dgm:presLayoutVars>
          <dgm:chMax val="0"/>
          <dgm:chPref val="0"/>
          <dgm:bulletEnabled val="1"/>
        </dgm:presLayoutVars>
      </dgm:prSet>
      <dgm:spPr/>
    </dgm:pt>
    <dgm:pt modelId="{E27CA2B4-2D07-43D5-91AF-CD6B2D85276B}" type="pres">
      <dgm:prSet presAssocID="{040CEF01-4E1A-469D-89D7-B0AF66684B0C}" presName="Accent5" presStyleCnt="0"/>
      <dgm:spPr/>
    </dgm:pt>
    <dgm:pt modelId="{D2CA18F8-0770-4B23-8500-FB3653FE236D}" type="pres">
      <dgm:prSet presAssocID="{040CEF01-4E1A-469D-89D7-B0AF66684B0C}" presName="Accent" presStyleLbl="bgShp" presStyleIdx="4" presStyleCnt="6"/>
      <dgm:spPr>
        <a:solidFill>
          <a:srgbClr val="E9D0FC"/>
        </a:solidFill>
      </dgm:spPr>
    </dgm:pt>
    <dgm:pt modelId="{EC280432-3657-4C7C-BB6A-22BF0595BEBE}" type="pres">
      <dgm:prSet presAssocID="{040CEF01-4E1A-469D-89D7-B0AF66684B0C}" presName="Child5" presStyleLbl="node1" presStyleIdx="4" presStyleCnt="6">
        <dgm:presLayoutVars>
          <dgm:chMax val="0"/>
          <dgm:chPref val="0"/>
          <dgm:bulletEnabled val="1"/>
        </dgm:presLayoutVars>
      </dgm:prSet>
      <dgm:spPr/>
    </dgm:pt>
    <dgm:pt modelId="{B31198C8-1549-4B0D-A481-D9F090567615}" type="pres">
      <dgm:prSet presAssocID="{0666B6A6-EE88-4794-B1A0-80263F52D57F}" presName="Accent6" presStyleCnt="0"/>
      <dgm:spPr/>
    </dgm:pt>
    <dgm:pt modelId="{123B2D7E-6B50-46DD-818A-75B6A4483124}" type="pres">
      <dgm:prSet presAssocID="{0666B6A6-EE88-4794-B1A0-80263F52D57F}" presName="Accent" presStyleLbl="bgShp" presStyleIdx="5" presStyleCnt="6"/>
      <dgm:spPr>
        <a:solidFill>
          <a:schemeClr val="bg2">
            <a:lumMod val="90000"/>
          </a:schemeClr>
        </a:solidFill>
      </dgm:spPr>
    </dgm:pt>
    <dgm:pt modelId="{F0DEB699-22A1-4A69-AB39-92DCDBFB1AA7}" type="pres">
      <dgm:prSet presAssocID="{0666B6A6-EE88-4794-B1A0-80263F52D57F}" presName="Child6" presStyleLbl="node1" presStyleIdx="5" presStyleCnt="6">
        <dgm:presLayoutVars>
          <dgm:chMax val="0"/>
          <dgm:chPref val="0"/>
          <dgm:bulletEnabled val="1"/>
        </dgm:presLayoutVars>
      </dgm:prSet>
      <dgm:spPr/>
    </dgm:pt>
  </dgm:ptLst>
  <dgm:cxnLst>
    <dgm:cxn modelId="{008F9D0C-DC39-49F6-A002-ABFDBB0EC65E}" srcId="{6E19BBCA-D619-47A5-8FFA-76F44598240B}" destId="{52CE5A3D-A908-4E12-AA43-FB846B6125D5}" srcOrd="0" destOrd="0" parTransId="{DAB3E7D1-5862-472D-882F-60712DFE06E2}" sibTransId="{0478BB16-F309-4041-B0B2-F7C7EC2F84BC}"/>
    <dgm:cxn modelId="{6486CC18-A8F5-4A51-AE9C-32B5EFF54F6B}" type="presOf" srcId="{6E19BBCA-D619-47A5-8FFA-76F44598240B}" destId="{0E20C932-8596-4C8A-86E9-FDDC383D18F4}" srcOrd="0" destOrd="0" presId="urn:microsoft.com/office/officeart/2011/layout/HexagonRadial"/>
    <dgm:cxn modelId="{92D4382C-3D7C-4F11-8D43-27F59D323953}" type="presOf" srcId="{040CEF01-4E1A-469D-89D7-B0AF66684B0C}" destId="{EC280432-3657-4C7C-BB6A-22BF0595BEBE}" srcOrd="0" destOrd="0" presId="urn:microsoft.com/office/officeart/2011/layout/HexagonRadial"/>
    <dgm:cxn modelId="{1C33A430-BE27-47FE-BBB6-3F934569F709}" srcId="{52CE5A3D-A908-4E12-AA43-FB846B6125D5}" destId="{9DEA76D4-FAED-4E55-93DA-24CC1B2C4EFA}" srcOrd="1" destOrd="0" parTransId="{CB13F83D-0BC7-4BDF-B47B-57035B23E6DC}" sibTransId="{DC2E0A6B-8F10-4F37-8EB6-22FAE041CBCD}"/>
    <dgm:cxn modelId="{7711A93D-1821-4E59-A405-9492D328195B}" srcId="{52CE5A3D-A908-4E12-AA43-FB846B6125D5}" destId="{DABFC3A8-DF23-478B-9FFC-DDE6EE580938}" srcOrd="0" destOrd="0" parTransId="{1D33A7E3-76C1-4935-A6B7-FA6A0BC0A615}" sibTransId="{FE3F1548-8F68-487B-95AA-3E4D93A36275}"/>
    <dgm:cxn modelId="{FC68094A-F33F-427C-8492-7764D4B5413D}" type="presOf" srcId="{9DEA76D4-FAED-4E55-93DA-24CC1B2C4EFA}" destId="{6B913284-0CA5-4149-A229-3774F640C40A}" srcOrd="0" destOrd="0" presId="urn:microsoft.com/office/officeart/2011/layout/HexagonRadial"/>
    <dgm:cxn modelId="{51ACBE4D-62D8-40C9-A9A5-4A7F3F0D1DC1}" srcId="{52CE5A3D-A908-4E12-AA43-FB846B6125D5}" destId="{992135FC-FCA2-4E89-BA15-96EF2815EEC0}" srcOrd="2" destOrd="0" parTransId="{8C79E4F8-ABE1-4B9F-A9E4-934860F48AA0}" sibTransId="{A91A90E8-AD28-4B28-860D-E3EECD90F561}"/>
    <dgm:cxn modelId="{E3C4EA53-1A8B-4214-8526-AD653E3BAE53}" type="presOf" srcId="{E302C029-493E-4ADA-B034-C5C0A9B8CFC5}" destId="{3261FDAB-FFC3-4F51-9E7E-380129FDD9AE}" srcOrd="0" destOrd="0" presId="urn:microsoft.com/office/officeart/2011/layout/HexagonRadial"/>
    <dgm:cxn modelId="{1DBA937E-BE5A-47E5-B850-B3E2D4C23CEE}" type="presOf" srcId="{DABFC3A8-DF23-478B-9FFC-DDE6EE580938}" destId="{FC22DE8E-E7BE-4D0F-9DB1-3047248828D5}" srcOrd="0" destOrd="0" presId="urn:microsoft.com/office/officeart/2011/layout/HexagonRadial"/>
    <dgm:cxn modelId="{0ACC9697-3E9D-45C0-83F6-E279A96B2DA4}" srcId="{52CE5A3D-A908-4E12-AA43-FB846B6125D5}" destId="{0666B6A6-EE88-4794-B1A0-80263F52D57F}" srcOrd="5" destOrd="0" parTransId="{C9773DE3-5B5F-4AA8-9849-EB9881FDD83F}" sibTransId="{D6C75B03-F8DB-432F-BE0B-43753894F898}"/>
    <dgm:cxn modelId="{DBA0FAA3-6F62-4B15-96F3-47601A8B7C4A}" srcId="{52CE5A3D-A908-4E12-AA43-FB846B6125D5}" destId="{E302C029-493E-4ADA-B034-C5C0A9B8CFC5}" srcOrd="3" destOrd="0" parTransId="{E6140E62-2B08-4E91-A391-F115A0C0FAE5}" sibTransId="{AEAF41A5-CFBA-45E8-9EB1-AA41F38490B0}"/>
    <dgm:cxn modelId="{89FC86B9-0D81-4D5E-BC5F-74922A4DFC0C}" srcId="{52CE5A3D-A908-4E12-AA43-FB846B6125D5}" destId="{040CEF01-4E1A-469D-89D7-B0AF66684B0C}" srcOrd="4" destOrd="0" parTransId="{CD878EC5-C33A-441D-8B72-4E9B5E71D0A7}" sibTransId="{3918AE60-1A3D-401E-8F28-CA8B967B19AB}"/>
    <dgm:cxn modelId="{3A0B53CA-1535-402E-9131-CE68B8EFDE1C}" type="presOf" srcId="{52CE5A3D-A908-4E12-AA43-FB846B6125D5}" destId="{4439D34A-B697-4C7C-B028-FCE18FAE6707}" srcOrd="0" destOrd="0" presId="urn:microsoft.com/office/officeart/2011/layout/HexagonRadial"/>
    <dgm:cxn modelId="{D9B961D3-C282-43FE-B62A-A2362271FB6D}" type="presOf" srcId="{0666B6A6-EE88-4794-B1A0-80263F52D57F}" destId="{F0DEB699-22A1-4A69-AB39-92DCDBFB1AA7}" srcOrd="0" destOrd="0" presId="urn:microsoft.com/office/officeart/2011/layout/HexagonRadial"/>
    <dgm:cxn modelId="{3B2AF3F4-5C42-46EB-B2A5-BBF6C21E7AFE}" type="presOf" srcId="{992135FC-FCA2-4E89-BA15-96EF2815EEC0}" destId="{C93A2266-393F-457C-89EB-9CBE6EE0E13A}" srcOrd="0" destOrd="0" presId="urn:microsoft.com/office/officeart/2011/layout/HexagonRadial"/>
    <dgm:cxn modelId="{D36FE793-8A76-405E-8074-822A436A548B}" type="presParOf" srcId="{0E20C932-8596-4C8A-86E9-FDDC383D18F4}" destId="{4439D34A-B697-4C7C-B028-FCE18FAE6707}" srcOrd="0" destOrd="0" presId="urn:microsoft.com/office/officeart/2011/layout/HexagonRadial"/>
    <dgm:cxn modelId="{E344DEC0-E3A8-4F68-AFB3-5611F033E39F}" type="presParOf" srcId="{0E20C932-8596-4C8A-86E9-FDDC383D18F4}" destId="{EC27ADD6-C260-416D-BE6C-0FDAD3CDE57C}" srcOrd="1" destOrd="0" presId="urn:microsoft.com/office/officeart/2011/layout/HexagonRadial"/>
    <dgm:cxn modelId="{1EC28B23-D38A-4978-98D8-179E28614801}" type="presParOf" srcId="{EC27ADD6-C260-416D-BE6C-0FDAD3CDE57C}" destId="{1C4299E5-D046-48DD-8BD9-6A5614BE40B8}" srcOrd="0" destOrd="0" presId="urn:microsoft.com/office/officeart/2011/layout/HexagonRadial"/>
    <dgm:cxn modelId="{465C0C4D-0B4B-4DD2-B81B-FEEDBBCB767A}" type="presParOf" srcId="{0E20C932-8596-4C8A-86E9-FDDC383D18F4}" destId="{FC22DE8E-E7BE-4D0F-9DB1-3047248828D5}" srcOrd="2" destOrd="0" presId="urn:microsoft.com/office/officeart/2011/layout/HexagonRadial"/>
    <dgm:cxn modelId="{415FFAB3-7F73-4521-B183-1071A6269E39}" type="presParOf" srcId="{0E20C932-8596-4C8A-86E9-FDDC383D18F4}" destId="{6C2FC792-79C9-43FE-86BC-1037DD5763EF}" srcOrd="3" destOrd="0" presId="urn:microsoft.com/office/officeart/2011/layout/HexagonRadial"/>
    <dgm:cxn modelId="{F4CD06C1-7065-4CBB-9663-EFB270CED827}" type="presParOf" srcId="{6C2FC792-79C9-43FE-86BC-1037DD5763EF}" destId="{638646D8-DCB2-4B33-9CB5-2CE880BAAFD6}" srcOrd="0" destOrd="0" presId="urn:microsoft.com/office/officeart/2011/layout/HexagonRadial"/>
    <dgm:cxn modelId="{7FAF3701-9337-4B95-89BD-4A3F0E417633}" type="presParOf" srcId="{0E20C932-8596-4C8A-86E9-FDDC383D18F4}" destId="{6B913284-0CA5-4149-A229-3774F640C40A}" srcOrd="4" destOrd="0" presId="urn:microsoft.com/office/officeart/2011/layout/HexagonRadial"/>
    <dgm:cxn modelId="{33ABE02A-0619-42CE-A192-14579A7E2E43}" type="presParOf" srcId="{0E20C932-8596-4C8A-86E9-FDDC383D18F4}" destId="{4FC7E766-AC60-498E-AB0F-9C840FB115E2}" srcOrd="5" destOrd="0" presId="urn:microsoft.com/office/officeart/2011/layout/HexagonRadial"/>
    <dgm:cxn modelId="{D0D42BEC-4164-4F1A-BA4D-0A9CFC6BDBF1}" type="presParOf" srcId="{4FC7E766-AC60-498E-AB0F-9C840FB115E2}" destId="{B3BC153A-B4B0-4512-AB9A-856FE11F085E}" srcOrd="0" destOrd="0" presId="urn:microsoft.com/office/officeart/2011/layout/HexagonRadial"/>
    <dgm:cxn modelId="{6C98BEA3-FF9A-40B9-9A1D-3687BED749F6}" type="presParOf" srcId="{0E20C932-8596-4C8A-86E9-FDDC383D18F4}" destId="{C93A2266-393F-457C-89EB-9CBE6EE0E13A}" srcOrd="6" destOrd="0" presId="urn:microsoft.com/office/officeart/2011/layout/HexagonRadial"/>
    <dgm:cxn modelId="{A0CF80D1-E2DA-46B4-9C8E-DF1B8AD2D321}" type="presParOf" srcId="{0E20C932-8596-4C8A-86E9-FDDC383D18F4}" destId="{1F0388D8-87A5-43A0-8DAE-C8339AB85945}" srcOrd="7" destOrd="0" presId="urn:microsoft.com/office/officeart/2011/layout/HexagonRadial"/>
    <dgm:cxn modelId="{B8DB7CCA-EA24-4591-A9F3-0579DA96F1BC}" type="presParOf" srcId="{1F0388D8-87A5-43A0-8DAE-C8339AB85945}" destId="{721A301A-2BDF-41B3-B5E6-B7127F064BD0}" srcOrd="0" destOrd="0" presId="urn:microsoft.com/office/officeart/2011/layout/HexagonRadial"/>
    <dgm:cxn modelId="{A684029A-50C6-4531-BFF8-D5BAC0E4E2F0}" type="presParOf" srcId="{0E20C932-8596-4C8A-86E9-FDDC383D18F4}" destId="{3261FDAB-FFC3-4F51-9E7E-380129FDD9AE}" srcOrd="8" destOrd="0" presId="urn:microsoft.com/office/officeart/2011/layout/HexagonRadial"/>
    <dgm:cxn modelId="{8B6A63A1-2C59-44BF-92E5-47182EB64ACA}" type="presParOf" srcId="{0E20C932-8596-4C8A-86E9-FDDC383D18F4}" destId="{E27CA2B4-2D07-43D5-91AF-CD6B2D85276B}" srcOrd="9" destOrd="0" presId="urn:microsoft.com/office/officeart/2011/layout/HexagonRadial"/>
    <dgm:cxn modelId="{A1C92EB0-6570-4A80-8001-A8FF1BA05C4F}" type="presParOf" srcId="{E27CA2B4-2D07-43D5-91AF-CD6B2D85276B}" destId="{D2CA18F8-0770-4B23-8500-FB3653FE236D}" srcOrd="0" destOrd="0" presId="urn:microsoft.com/office/officeart/2011/layout/HexagonRadial"/>
    <dgm:cxn modelId="{B62CF24A-5E85-48A4-A3EB-AAB2D99E4858}" type="presParOf" srcId="{0E20C932-8596-4C8A-86E9-FDDC383D18F4}" destId="{EC280432-3657-4C7C-BB6A-22BF0595BEBE}" srcOrd="10" destOrd="0" presId="urn:microsoft.com/office/officeart/2011/layout/HexagonRadial"/>
    <dgm:cxn modelId="{DF065B39-1EA1-411E-9709-DE084EF5EE35}" type="presParOf" srcId="{0E20C932-8596-4C8A-86E9-FDDC383D18F4}" destId="{B31198C8-1549-4B0D-A481-D9F090567615}" srcOrd="11" destOrd="0" presId="urn:microsoft.com/office/officeart/2011/layout/HexagonRadial"/>
    <dgm:cxn modelId="{04671165-B7BC-439D-BE50-9C0A2BE07C59}" type="presParOf" srcId="{B31198C8-1549-4B0D-A481-D9F090567615}" destId="{123B2D7E-6B50-46DD-818A-75B6A4483124}" srcOrd="0" destOrd="0" presId="urn:microsoft.com/office/officeart/2011/layout/HexagonRadial"/>
    <dgm:cxn modelId="{645988E4-9E56-4A62-BFB0-5F03C9356930}" type="presParOf" srcId="{0E20C932-8596-4C8A-86E9-FDDC383D18F4}" destId="{F0DEB699-22A1-4A69-AB39-92DCDBFB1AA7}" srcOrd="12" destOrd="0" presId="urn:microsoft.com/office/officeart/2011/layout/HexagonRadial"/>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E656E-1BDE-49E1-B3ED-B190B55E6998}">
      <dsp:nvSpPr>
        <dsp:cNvPr id="0" name=""/>
        <dsp:cNvSpPr/>
      </dsp:nvSpPr>
      <dsp:spPr>
        <a:xfrm>
          <a:off x="733144" y="1514"/>
          <a:ext cx="2091851" cy="1255111"/>
        </a:xfrm>
        <a:prstGeom prst="roundRect">
          <a:avLst/>
        </a:prstGeom>
        <a:solidFill>
          <a:srgbClr val="10238B"/>
        </a:solidFill>
        <a:ln>
          <a:noFill/>
        </a:ln>
        <a:effectLst/>
        <a:scene3d>
          <a:camera prst="orthographicFront"/>
          <a:lightRig rig="flat" dir="t"/>
        </a:scene3d>
      </dsp:spPr>
      <dsp:style>
        <a:lnRef idx="0">
          <a:scrgbClr r="0" g="0" b="0"/>
        </a:lnRef>
        <a:fillRef idx="0">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CA" sz="2700" b="1" kern="1200">
              <a:solidFill>
                <a:schemeClr val="bg1"/>
              </a:solidFill>
              <a:latin typeface="+mn-lt"/>
            </a:rPr>
            <a:t>Project Coordinator</a:t>
          </a:r>
        </a:p>
      </dsp:txBody>
      <dsp:txXfrm>
        <a:off x="794413" y="62783"/>
        <a:ext cx="1969313" cy="1132573"/>
      </dsp:txXfrm>
    </dsp:sp>
    <dsp:sp modelId="{CFDB2F1B-9029-458E-8244-92515574C051}">
      <dsp:nvSpPr>
        <dsp:cNvPr id="0" name=""/>
        <dsp:cNvSpPr/>
      </dsp:nvSpPr>
      <dsp:spPr>
        <a:xfrm>
          <a:off x="3034181" y="1514"/>
          <a:ext cx="2091851" cy="1255111"/>
        </a:xfrm>
        <a:prstGeom prst="roundRect">
          <a:avLst/>
        </a:prstGeom>
        <a:solidFill>
          <a:srgbClr val="10238B"/>
        </a:solidFill>
        <a:ln>
          <a:noFill/>
        </a:ln>
        <a:effectLst/>
        <a:scene3d>
          <a:camera prst="orthographicFront"/>
          <a:lightRig rig="flat" dir="t"/>
        </a:scene3d>
      </dsp:spPr>
      <dsp:style>
        <a:lnRef idx="0">
          <a:scrgbClr r="0" g="0" b="0"/>
        </a:lnRef>
        <a:fillRef idx="0">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CA" sz="2700" b="1" kern="1200">
              <a:solidFill>
                <a:schemeClr val="bg1"/>
              </a:solidFill>
              <a:latin typeface="+mn-lt"/>
            </a:rPr>
            <a:t>Curator / Researcher</a:t>
          </a:r>
        </a:p>
      </dsp:txBody>
      <dsp:txXfrm>
        <a:off x="3095450" y="62783"/>
        <a:ext cx="1969313" cy="1132573"/>
      </dsp:txXfrm>
    </dsp:sp>
    <dsp:sp modelId="{8B5AF903-C3D1-4373-81E7-C0A85FA5108A}">
      <dsp:nvSpPr>
        <dsp:cNvPr id="0" name=""/>
        <dsp:cNvSpPr/>
      </dsp:nvSpPr>
      <dsp:spPr>
        <a:xfrm>
          <a:off x="5335218" y="1514"/>
          <a:ext cx="2091851" cy="1255111"/>
        </a:xfrm>
        <a:prstGeom prst="roundRect">
          <a:avLst/>
        </a:prstGeom>
        <a:solidFill>
          <a:srgbClr val="10238B"/>
        </a:solidFill>
        <a:ln>
          <a:noFill/>
        </a:ln>
        <a:effectLst/>
        <a:scene3d>
          <a:camera prst="orthographicFront"/>
          <a:lightRig rig="flat" dir="t"/>
        </a:scene3d>
      </dsp:spPr>
      <dsp:style>
        <a:lnRef idx="0">
          <a:scrgbClr r="0" g="0" b="0"/>
        </a:lnRef>
        <a:fillRef idx="0">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CA" sz="2700" b="1" kern="1200">
              <a:solidFill>
                <a:schemeClr val="bg1"/>
              </a:solidFill>
              <a:latin typeface="+mn-lt"/>
            </a:rPr>
            <a:t>Writer</a:t>
          </a:r>
        </a:p>
      </dsp:txBody>
      <dsp:txXfrm>
        <a:off x="5396487" y="62783"/>
        <a:ext cx="1969313" cy="1132573"/>
      </dsp:txXfrm>
    </dsp:sp>
    <dsp:sp modelId="{383C2427-2DC2-4A6A-B82A-18DCD4112767}">
      <dsp:nvSpPr>
        <dsp:cNvPr id="0" name=""/>
        <dsp:cNvSpPr/>
      </dsp:nvSpPr>
      <dsp:spPr>
        <a:xfrm>
          <a:off x="733144" y="1465810"/>
          <a:ext cx="2091851" cy="1255111"/>
        </a:xfrm>
        <a:prstGeom prst="roundRect">
          <a:avLst/>
        </a:prstGeom>
        <a:solidFill>
          <a:srgbClr val="10238B"/>
        </a:solidFill>
        <a:ln>
          <a:noFill/>
        </a:ln>
        <a:effectLst/>
        <a:scene3d>
          <a:camera prst="orthographicFront"/>
          <a:lightRig rig="flat" dir="t"/>
        </a:scene3d>
      </dsp:spPr>
      <dsp:style>
        <a:lnRef idx="0">
          <a:scrgbClr r="0" g="0" b="0"/>
        </a:lnRef>
        <a:fillRef idx="0">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CA" sz="2700" b="1" kern="1200">
              <a:solidFill>
                <a:schemeClr val="bg1"/>
              </a:solidFill>
              <a:latin typeface="+mn-lt"/>
            </a:rPr>
            <a:t>Content Integration</a:t>
          </a:r>
        </a:p>
      </dsp:txBody>
      <dsp:txXfrm>
        <a:off x="794413" y="1527079"/>
        <a:ext cx="1969313" cy="1132573"/>
      </dsp:txXfrm>
    </dsp:sp>
    <dsp:sp modelId="{D826EB56-4F16-4183-81E4-A3FFC497F4F0}">
      <dsp:nvSpPr>
        <dsp:cNvPr id="0" name=""/>
        <dsp:cNvSpPr/>
      </dsp:nvSpPr>
      <dsp:spPr>
        <a:xfrm>
          <a:off x="3034181" y="1465810"/>
          <a:ext cx="2091851" cy="1255111"/>
        </a:xfrm>
        <a:prstGeom prst="roundRect">
          <a:avLst/>
        </a:prstGeom>
        <a:solidFill>
          <a:srgbClr val="10238B"/>
        </a:solidFill>
        <a:ln>
          <a:noFill/>
        </a:ln>
        <a:effectLst/>
        <a:scene3d>
          <a:camera prst="orthographicFront"/>
          <a:lightRig rig="flat" dir="t"/>
        </a:scene3d>
      </dsp:spPr>
      <dsp:style>
        <a:lnRef idx="0">
          <a:scrgbClr r="0" g="0" b="0"/>
        </a:lnRef>
        <a:fillRef idx="0">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CA" sz="2700" b="1" kern="1200">
              <a:solidFill>
                <a:schemeClr val="bg1"/>
              </a:solidFill>
              <a:latin typeface="+mn-lt"/>
            </a:rPr>
            <a:t>Translator</a:t>
          </a:r>
        </a:p>
      </dsp:txBody>
      <dsp:txXfrm>
        <a:off x="3095450" y="1527079"/>
        <a:ext cx="1969313" cy="1132573"/>
      </dsp:txXfrm>
    </dsp:sp>
    <dsp:sp modelId="{79D18E18-DC5F-4323-BC2A-90D6C81D8C97}">
      <dsp:nvSpPr>
        <dsp:cNvPr id="0" name=""/>
        <dsp:cNvSpPr/>
      </dsp:nvSpPr>
      <dsp:spPr>
        <a:xfrm>
          <a:off x="5335218" y="1465810"/>
          <a:ext cx="2091851" cy="1255111"/>
        </a:xfrm>
        <a:prstGeom prst="roundRect">
          <a:avLst/>
        </a:prstGeom>
        <a:solidFill>
          <a:srgbClr val="10238B"/>
        </a:solidFill>
        <a:ln>
          <a:noFill/>
        </a:ln>
        <a:effectLst/>
        <a:scene3d>
          <a:camera prst="orthographicFront"/>
          <a:lightRig rig="flat" dir="t"/>
        </a:scene3d>
      </dsp:spPr>
      <dsp:style>
        <a:lnRef idx="0">
          <a:scrgbClr r="0" g="0" b="0"/>
        </a:lnRef>
        <a:fillRef idx="0">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CA" sz="2700" b="1" kern="1200">
              <a:solidFill>
                <a:schemeClr val="bg1"/>
              </a:solidFill>
              <a:latin typeface="+mn-lt"/>
            </a:rPr>
            <a:t>Editors</a:t>
          </a:r>
        </a:p>
      </dsp:txBody>
      <dsp:txXfrm>
        <a:off x="5396487" y="1527079"/>
        <a:ext cx="1969313" cy="11325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E656E-1BDE-49E1-B3ED-B190B55E6998}">
      <dsp:nvSpPr>
        <dsp:cNvPr id="0" name=""/>
        <dsp:cNvSpPr/>
      </dsp:nvSpPr>
      <dsp:spPr>
        <a:xfrm>
          <a:off x="733144" y="1514"/>
          <a:ext cx="2091851" cy="1255111"/>
        </a:xfrm>
        <a:prstGeom prst="roundRect">
          <a:avLst/>
        </a:prstGeom>
        <a:solidFill>
          <a:srgbClr val="0A8297"/>
        </a:solidFill>
        <a:ln>
          <a:noFill/>
        </a:ln>
        <a:effectLst/>
        <a:scene3d>
          <a:camera prst="orthographicFront"/>
          <a:lightRig rig="flat" dir="t"/>
        </a:scene3d>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solidFill>
                <a:schemeClr val="bg1"/>
              </a:solidFill>
            </a:rPr>
            <a:t>Videographer / Photographer / Audio Technician</a:t>
          </a:r>
        </a:p>
      </dsp:txBody>
      <dsp:txXfrm>
        <a:off x="794413" y="62783"/>
        <a:ext cx="1969313" cy="1132573"/>
      </dsp:txXfrm>
    </dsp:sp>
    <dsp:sp modelId="{DB41B4E9-33BD-482A-859C-1DF59E15237B}">
      <dsp:nvSpPr>
        <dsp:cNvPr id="0" name=""/>
        <dsp:cNvSpPr/>
      </dsp:nvSpPr>
      <dsp:spPr>
        <a:xfrm>
          <a:off x="3034181" y="1514"/>
          <a:ext cx="2091851" cy="1255111"/>
        </a:xfrm>
        <a:prstGeom prst="roundRect">
          <a:avLst/>
        </a:prstGeom>
        <a:solidFill>
          <a:srgbClr val="0A8297"/>
        </a:solidFill>
        <a:ln>
          <a:noFill/>
        </a:ln>
        <a:effectLst/>
        <a:scene3d>
          <a:camera prst="orthographicFront"/>
          <a:lightRig rig="flat" dir="t"/>
        </a:scene3d>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solidFill>
                <a:schemeClr val="bg1"/>
              </a:solidFill>
            </a:rPr>
            <a:t>Interviewer</a:t>
          </a:r>
        </a:p>
      </dsp:txBody>
      <dsp:txXfrm>
        <a:off x="3095450" y="62783"/>
        <a:ext cx="1969313" cy="1132573"/>
      </dsp:txXfrm>
    </dsp:sp>
    <dsp:sp modelId="{A81DB8B2-E681-452D-AE37-B9502B723054}">
      <dsp:nvSpPr>
        <dsp:cNvPr id="0" name=""/>
        <dsp:cNvSpPr/>
      </dsp:nvSpPr>
      <dsp:spPr>
        <a:xfrm>
          <a:off x="5335218" y="1514"/>
          <a:ext cx="2091851" cy="1255111"/>
        </a:xfrm>
        <a:prstGeom prst="roundRect">
          <a:avLst/>
        </a:prstGeom>
        <a:solidFill>
          <a:srgbClr val="0A8297"/>
        </a:solidFill>
        <a:ln>
          <a:noFill/>
        </a:ln>
        <a:effectLst/>
        <a:scene3d>
          <a:camera prst="orthographicFront"/>
          <a:lightRig rig="flat" dir="t"/>
        </a:scene3d>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solidFill>
                <a:schemeClr val="bg1"/>
              </a:solidFill>
            </a:rPr>
            <a:t>Designer / Graphic Artist</a:t>
          </a:r>
        </a:p>
      </dsp:txBody>
      <dsp:txXfrm>
        <a:off x="5396487" y="62783"/>
        <a:ext cx="1969313" cy="1132573"/>
      </dsp:txXfrm>
    </dsp:sp>
    <dsp:sp modelId="{21C4BD7C-3EBB-42A6-B793-C8F6819DBC80}">
      <dsp:nvSpPr>
        <dsp:cNvPr id="0" name=""/>
        <dsp:cNvSpPr/>
      </dsp:nvSpPr>
      <dsp:spPr>
        <a:xfrm>
          <a:off x="733144" y="1465810"/>
          <a:ext cx="2091851" cy="1255111"/>
        </a:xfrm>
        <a:prstGeom prst="roundRect">
          <a:avLst/>
        </a:prstGeom>
        <a:solidFill>
          <a:srgbClr val="0A8297"/>
        </a:solidFill>
        <a:ln>
          <a:noFill/>
        </a:ln>
        <a:effectLst/>
        <a:scene3d>
          <a:camera prst="orthographicFront"/>
          <a:lightRig rig="flat" dir="t"/>
        </a:scene3d>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i="0" kern="1200">
              <a:solidFill>
                <a:schemeClr val="bg1"/>
              </a:solidFill>
            </a:rPr>
            <a:t>Curriculum</a:t>
          </a:r>
          <a:br>
            <a:rPr lang="en-CA" sz="2000" b="1" i="0" kern="1200">
              <a:solidFill>
                <a:schemeClr val="bg1"/>
              </a:solidFill>
            </a:rPr>
          </a:br>
          <a:r>
            <a:rPr lang="en-CA" sz="2000" b="1" kern="1200">
              <a:solidFill>
                <a:schemeClr val="bg1"/>
              </a:solidFill>
            </a:rPr>
            <a:t>Expert</a:t>
          </a:r>
        </a:p>
      </dsp:txBody>
      <dsp:txXfrm>
        <a:off x="794413" y="1527079"/>
        <a:ext cx="1969313" cy="1132573"/>
      </dsp:txXfrm>
    </dsp:sp>
    <dsp:sp modelId="{F3C406CC-41DA-4D3D-8D26-4F923C20486D}">
      <dsp:nvSpPr>
        <dsp:cNvPr id="0" name=""/>
        <dsp:cNvSpPr/>
      </dsp:nvSpPr>
      <dsp:spPr>
        <a:xfrm>
          <a:off x="3034181" y="1465810"/>
          <a:ext cx="2091851" cy="1255111"/>
        </a:xfrm>
        <a:prstGeom prst="roundRect">
          <a:avLst/>
        </a:prstGeom>
        <a:solidFill>
          <a:srgbClr val="0A8297"/>
        </a:solidFill>
        <a:ln>
          <a:noFill/>
        </a:ln>
        <a:effectLst/>
        <a:scene3d>
          <a:camera prst="orthographicFront"/>
          <a:lightRig rig="flat" dir="t"/>
        </a:scene3d>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solidFill>
                <a:schemeClr val="bg1"/>
              </a:solidFill>
            </a:rPr>
            <a:t>Community Consultants</a:t>
          </a:r>
        </a:p>
      </dsp:txBody>
      <dsp:txXfrm>
        <a:off x="3095450" y="1527079"/>
        <a:ext cx="1969313" cy="1132573"/>
      </dsp:txXfrm>
    </dsp:sp>
    <dsp:sp modelId="{D60A5641-4AC2-45AA-8381-94BD9975700D}">
      <dsp:nvSpPr>
        <dsp:cNvPr id="0" name=""/>
        <dsp:cNvSpPr/>
      </dsp:nvSpPr>
      <dsp:spPr>
        <a:xfrm>
          <a:off x="5335218" y="1465810"/>
          <a:ext cx="2091851" cy="1255111"/>
        </a:xfrm>
        <a:prstGeom prst="roundRect">
          <a:avLst/>
        </a:prstGeom>
        <a:solidFill>
          <a:srgbClr val="0A8297"/>
        </a:solidFill>
        <a:ln>
          <a:noFill/>
        </a:ln>
        <a:effectLst/>
        <a:scene3d>
          <a:camera prst="orthographicFront"/>
          <a:lightRig rig="flat" dir="t"/>
        </a:scene3d>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solidFill>
                <a:schemeClr val="bg1"/>
              </a:solidFill>
            </a:rPr>
            <a:t>Marketing &amp; Promotion</a:t>
          </a:r>
        </a:p>
      </dsp:txBody>
      <dsp:txXfrm>
        <a:off x="5396487" y="1527079"/>
        <a:ext cx="1969313" cy="11325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2C707-8E8E-4E84-AA3E-25FE0586C5BE}">
      <dsp:nvSpPr>
        <dsp:cNvPr id="0" name=""/>
        <dsp:cNvSpPr/>
      </dsp:nvSpPr>
      <dsp:spPr>
        <a:xfrm>
          <a:off x="280943" y="2665"/>
          <a:ext cx="2046401" cy="1370894"/>
        </a:xfrm>
        <a:prstGeom prst="roundRect">
          <a:avLst>
            <a:gd name="adj" fmla="val 10000"/>
          </a:avLst>
        </a:prstGeom>
        <a:solidFill>
          <a:srgbClr val="10238B"/>
        </a:solidFill>
        <a:ln w="19050" cap="flat" cmpd="sng" algn="ctr">
          <a:no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en-US" sz="3800" b="1" kern="1200"/>
            <a:t>Establish </a:t>
          </a:r>
          <a:endParaRPr lang="en-CA" sz="3800" b="1" kern="1200"/>
        </a:p>
      </dsp:txBody>
      <dsp:txXfrm>
        <a:off x="321095" y="42817"/>
        <a:ext cx="1966097" cy="1290590"/>
      </dsp:txXfrm>
    </dsp:sp>
    <dsp:sp modelId="{9362B8A0-16C5-4D6B-A67D-15FA59F666EA}">
      <dsp:nvSpPr>
        <dsp:cNvPr id="0" name=""/>
        <dsp:cNvSpPr/>
      </dsp:nvSpPr>
      <dsp:spPr>
        <a:xfrm>
          <a:off x="485583" y="1373559"/>
          <a:ext cx="204640" cy="648569"/>
        </a:xfrm>
        <a:custGeom>
          <a:avLst/>
          <a:gdLst/>
          <a:ahLst/>
          <a:cxnLst/>
          <a:rect l="0" t="0" r="0" b="0"/>
          <a:pathLst>
            <a:path>
              <a:moveTo>
                <a:pt x="0" y="0"/>
              </a:moveTo>
              <a:lnTo>
                <a:pt x="0" y="648569"/>
              </a:lnTo>
              <a:lnTo>
                <a:pt x="204640" y="6485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191FF0-9C08-42BC-ACBE-0DD280DC90A4}">
      <dsp:nvSpPr>
        <dsp:cNvPr id="0" name=""/>
        <dsp:cNvSpPr/>
      </dsp:nvSpPr>
      <dsp:spPr>
        <a:xfrm>
          <a:off x="690223" y="1589749"/>
          <a:ext cx="1383615" cy="864759"/>
        </a:xfrm>
        <a:prstGeom prst="roundRect">
          <a:avLst>
            <a:gd name="adj" fmla="val 10000"/>
          </a:avLst>
        </a:prstGeom>
        <a:solidFill>
          <a:srgbClr val="46CC7E"/>
        </a:solidFill>
        <a:ln w="19050" cap="flat" cmpd="sng" algn="ctr">
          <a:no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b="1" kern="1200"/>
            <a:t>Tasks</a:t>
          </a:r>
          <a:endParaRPr lang="en-CA" sz="2300" b="1" kern="1200"/>
        </a:p>
      </dsp:txBody>
      <dsp:txXfrm>
        <a:off x="715551" y="1615077"/>
        <a:ext cx="1332959" cy="814103"/>
      </dsp:txXfrm>
    </dsp:sp>
    <dsp:sp modelId="{68BB30EC-EB9E-4726-A4D3-BBADA6C633EC}">
      <dsp:nvSpPr>
        <dsp:cNvPr id="0" name=""/>
        <dsp:cNvSpPr/>
      </dsp:nvSpPr>
      <dsp:spPr>
        <a:xfrm>
          <a:off x="485583" y="1373559"/>
          <a:ext cx="204640" cy="1729519"/>
        </a:xfrm>
        <a:custGeom>
          <a:avLst/>
          <a:gdLst/>
          <a:ahLst/>
          <a:cxnLst/>
          <a:rect l="0" t="0" r="0" b="0"/>
          <a:pathLst>
            <a:path>
              <a:moveTo>
                <a:pt x="0" y="0"/>
              </a:moveTo>
              <a:lnTo>
                <a:pt x="0" y="1729519"/>
              </a:lnTo>
              <a:lnTo>
                <a:pt x="204640" y="17295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785EF2-A60B-4061-AA72-DAEE5FA00C08}">
      <dsp:nvSpPr>
        <dsp:cNvPr id="0" name=""/>
        <dsp:cNvSpPr/>
      </dsp:nvSpPr>
      <dsp:spPr>
        <a:xfrm>
          <a:off x="690223" y="2670699"/>
          <a:ext cx="1383615" cy="864759"/>
        </a:xfrm>
        <a:prstGeom prst="roundRect">
          <a:avLst>
            <a:gd name="adj" fmla="val 10000"/>
          </a:avLst>
        </a:prstGeom>
        <a:solidFill>
          <a:srgbClr val="46CC7E"/>
        </a:solidFill>
        <a:ln w="19050" cap="flat" cmpd="sng" algn="ctr">
          <a:no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CA" sz="2300" b="1" kern="1200"/>
            <a:t>Time  </a:t>
          </a:r>
        </a:p>
      </dsp:txBody>
      <dsp:txXfrm>
        <a:off x="715551" y="2696027"/>
        <a:ext cx="1332959" cy="814103"/>
      </dsp:txXfrm>
    </dsp:sp>
    <dsp:sp modelId="{7AF9AAC5-ADB7-42B5-B96E-1916D7B3F171}">
      <dsp:nvSpPr>
        <dsp:cNvPr id="0" name=""/>
        <dsp:cNvSpPr/>
      </dsp:nvSpPr>
      <dsp:spPr>
        <a:xfrm>
          <a:off x="485583" y="1373559"/>
          <a:ext cx="204640" cy="2810468"/>
        </a:xfrm>
        <a:custGeom>
          <a:avLst/>
          <a:gdLst/>
          <a:ahLst/>
          <a:cxnLst/>
          <a:rect l="0" t="0" r="0" b="0"/>
          <a:pathLst>
            <a:path>
              <a:moveTo>
                <a:pt x="0" y="0"/>
              </a:moveTo>
              <a:lnTo>
                <a:pt x="0" y="2810468"/>
              </a:lnTo>
              <a:lnTo>
                <a:pt x="204640" y="28104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84E44D-A81B-48C4-A827-9851F6B7EEEC}">
      <dsp:nvSpPr>
        <dsp:cNvPr id="0" name=""/>
        <dsp:cNvSpPr/>
      </dsp:nvSpPr>
      <dsp:spPr>
        <a:xfrm>
          <a:off x="690223" y="3751648"/>
          <a:ext cx="1383615" cy="864759"/>
        </a:xfrm>
        <a:prstGeom prst="roundRect">
          <a:avLst>
            <a:gd name="adj" fmla="val 10000"/>
          </a:avLst>
        </a:prstGeom>
        <a:solidFill>
          <a:srgbClr val="46CC7E"/>
        </a:solidFill>
        <a:ln w="19050" cap="flat" cmpd="sng" algn="ctr">
          <a:no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CA" sz="2300" b="1" kern="1200"/>
            <a:t>Resources </a:t>
          </a:r>
        </a:p>
      </dsp:txBody>
      <dsp:txXfrm>
        <a:off x="715551" y="3776976"/>
        <a:ext cx="1332959" cy="8141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2C707-8E8E-4E84-AA3E-25FE0586C5BE}">
      <dsp:nvSpPr>
        <dsp:cNvPr id="0" name=""/>
        <dsp:cNvSpPr/>
      </dsp:nvSpPr>
      <dsp:spPr>
        <a:xfrm>
          <a:off x="68056" y="827"/>
          <a:ext cx="1944176" cy="972088"/>
        </a:xfrm>
        <a:prstGeom prst="roundRect">
          <a:avLst>
            <a:gd name="adj" fmla="val 10000"/>
          </a:avLst>
        </a:prstGeom>
        <a:solidFill>
          <a:srgbClr val="10238B"/>
        </a:solidFill>
        <a:ln w="19050" cap="flat" cmpd="sng" algn="ctr">
          <a:no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b="1" kern="1200"/>
            <a:t>Ensure you</a:t>
          </a:r>
          <a:endParaRPr lang="en-CA" sz="3000" b="1" kern="1200"/>
        </a:p>
      </dsp:txBody>
      <dsp:txXfrm>
        <a:off x="96527" y="29298"/>
        <a:ext cx="1887234" cy="915146"/>
      </dsp:txXfrm>
    </dsp:sp>
    <dsp:sp modelId="{9362B8A0-16C5-4D6B-A67D-15FA59F666EA}">
      <dsp:nvSpPr>
        <dsp:cNvPr id="0" name=""/>
        <dsp:cNvSpPr/>
      </dsp:nvSpPr>
      <dsp:spPr>
        <a:xfrm>
          <a:off x="262473" y="972915"/>
          <a:ext cx="194417" cy="729066"/>
        </a:xfrm>
        <a:custGeom>
          <a:avLst/>
          <a:gdLst/>
          <a:ahLst/>
          <a:cxnLst/>
          <a:rect l="0" t="0" r="0" b="0"/>
          <a:pathLst>
            <a:path>
              <a:moveTo>
                <a:pt x="0" y="0"/>
              </a:moveTo>
              <a:lnTo>
                <a:pt x="0" y="729066"/>
              </a:lnTo>
              <a:lnTo>
                <a:pt x="194417" y="7290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191FF0-9C08-42BC-ACBE-0DD280DC90A4}">
      <dsp:nvSpPr>
        <dsp:cNvPr id="0" name=""/>
        <dsp:cNvSpPr/>
      </dsp:nvSpPr>
      <dsp:spPr>
        <a:xfrm>
          <a:off x="456891" y="1215937"/>
          <a:ext cx="1555341" cy="972088"/>
        </a:xfrm>
        <a:prstGeom prst="roundRect">
          <a:avLst>
            <a:gd name="adj" fmla="val 10000"/>
          </a:avLst>
        </a:prstGeom>
        <a:solidFill>
          <a:srgbClr val="46CC7E"/>
        </a:solidFill>
        <a:ln w="19050" cap="flat" cmpd="sng" algn="ctr">
          <a:no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rtl="0">
            <a:lnSpc>
              <a:spcPct val="90000"/>
            </a:lnSpc>
            <a:spcBef>
              <a:spcPct val="0"/>
            </a:spcBef>
            <a:spcAft>
              <a:spcPct val="35000"/>
            </a:spcAft>
            <a:buNone/>
          </a:pPr>
          <a:r>
            <a:rPr lang="en-US" sz="2700" b="1" kern="1200">
              <a:latin typeface="Calibri" panose="020F0502020204030204" pitchFamily="34" charset="0"/>
              <a:cs typeface="Calibri" panose="020F0502020204030204" pitchFamily="34" charset="0"/>
            </a:rPr>
            <a:t>Define costs</a:t>
          </a:r>
          <a:endParaRPr lang="en-CA" sz="2700" b="1" kern="1200">
            <a:latin typeface="Calibri" panose="020F0502020204030204" pitchFamily="34" charset="0"/>
            <a:cs typeface="Calibri" panose="020F0502020204030204" pitchFamily="34" charset="0"/>
          </a:endParaRPr>
        </a:p>
      </dsp:txBody>
      <dsp:txXfrm>
        <a:off x="485362" y="1244408"/>
        <a:ext cx="1498399" cy="915146"/>
      </dsp:txXfrm>
    </dsp:sp>
    <dsp:sp modelId="{A024CDC7-3AD4-4533-8125-B8E1511A1FB5}">
      <dsp:nvSpPr>
        <dsp:cNvPr id="0" name=""/>
        <dsp:cNvSpPr/>
      </dsp:nvSpPr>
      <dsp:spPr>
        <a:xfrm>
          <a:off x="262473" y="972915"/>
          <a:ext cx="194417" cy="1944176"/>
        </a:xfrm>
        <a:custGeom>
          <a:avLst/>
          <a:gdLst/>
          <a:ahLst/>
          <a:cxnLst/>
          <a:rect l="0" t="0" r="0" b="0"/>
          <a:pathLst>
            <a:path>
              <a:moveTo>
                <a:pt x="0" y="0"/>
              </a:moveTo>
              <a:lnTo>
                <a:pt x="0" y="1944176"/>
              </a:lnTo>
              <a:lnTo>
                <a:pt x="194417" y="19441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862427-1915-4F9E-BB9A-4057F2E16B12}">
      <dsp:nvSpPr>
        <dsp:cNvPr id="0" name=""/>
        <dsp:cNvSpPr/>
      </dsp:nvSpPr>
      <dsp:spPr>
        <a:xfrm>
          <a:off x="456891" y="2431047"/>
          <a:ext cx="1555341" cy="972088"/>
        </a:xfrm>
        <a:prstGeom prst="roundRect">
          <a:avLst>
            <a:gd name="adj" fmla="val 10000"/>
          </a:avLst>
        </a:prstGeom>
        <a:solidFill>
          <a:srgbClr val="46CC7E"/>
        </a:solidFill>
        <a:ln w="19050" cap="flat" cmpd="sng" algn="ctr">
          <a:no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rtl="0">
            <a:lnSpc>
              <a:spcPct val="90000"/>
            </a:lnSpc>
            <a:spcBef>
              <a:spcPct val="0"/>
            </a:spcBef>
            <a:spcAft>
              <a:spcPct val="35000"/>
            </a:spcAft>
            <a:buNone/>
          </a:pPr>
          <a:r>
            <a:rPr lang="en-US" sz="2700" b="1" kern="1200">
              <a:latin typeface="+mn-lt"/>
            </a:rPr>
            <a:t>Obtain estimates</a:t>
          </a:r>
          <a:endParaRPr lang="en-CA" sz="2700" b="1" kern="1200">
            <a:latin typeface="Calibri" panose="020F0502020204030204" pitchFamily="34" charset="0"/>
            <a:cs typeface="Calibri" panose="020F0502020204030204" pitchFamily="34" charset="0"/>
          </a:endParaRPr>
        </a:p>
      </dsp:txBody>
      <dsp:txXfrm>
        <a:off x="485362" y="2459518"/>
        <a:ext cx="1498399" cy="915146"/>
      </dsp:txXfrm>
    </dsp:sp>
    <dsp:sp modelId="{7AF9AAC5-ADB7-42B5-B96E-1916D7B3F171}">
      <dsp:nvSpPr>
        <dsp:cNvPr id="0" name=""/>
        <dsp:cNvSpPr/>
      </dsp:nvSpPr>
      <dsp:spPr>
        <a:xfrm>
          <a:off x="262473" y="972915"/>
          <a:ext cx="194417" cy="3159286"/>
        </a:xfrm>
        <a:custGeom>
          <a:avLst/>
          <a:gdLst/>
          <a:ahLst/>
          <a:cxnLst/>
          <a:rect l="0" t="0" r="0" b="0"/>
          <a:pathLst>
            <a:path>
              <a:moveTo>
                <a:pt x="0" y="0"/>
              </a:moveTo>
              <a:lnTo>
                <a:pt x="0" y="3159286"/>
              </a:lnTo>
              <a:lnTo>
                <a:pt x="194417" y="31592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84E44D-A81B-48C4-A827-9851F6B7EEEC}">
      <dsp:nvSpPr>
        <dsp:cNvPr id="0" name=""/>
        <dsp:cNvSpPr/>
      </dsp:nvSpPr>
      <dsp:spPr>
        <a:xfrm>
          <a:off x="456891" y="3646157"/>
          <a:ext cx="1555341" cy="972088"/>
        </a:xfrm>
        <a:prstGeom prst="roundRect">
          <a:avLst>
            <a:gd name="adj" fmla="val 10000"/>
          </a:avLst>
        </a:prstGeom>
        <a:solidFill>
          <a:srgbClr val="46CC7E"/>
        </a:solidFill>
        <a:ln w="19050" cap="flat" cmpd="sng" algn="ctr">
          <a:no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CA" sz="2700" b="1" kern="1200"/>
            <a:t>Confirm budget</a:t>
          </a:r>
        </a:p>
      </dsp:txBody>
      <dsp:txXfrm>
        <a:off x="485362" y="3674628"/>
        <a:ext cx="1498399" cy="9151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9D34A-B697-4C7C-B028-FCE18FAE6707}">
      <dsp:nvSpPr>
        <dsp:cNvPr id="0" name=""/>
        <dsp:cNvSpPr/>
      </dsp:nvSpPr>
      <dsp:spPr>
        <a:xfrm>
          <a:off x="2117009" y="2108041"/>
          <a:ext cx="2455893" cy="2124447"/>
        </a:xfrm>
        <a:prstGeom prst="hexagon">
          <a:avLst/>
        </a:prstGeom>
        <a:solidFill>
          <a:srgbClr val="10238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t>Awesome Proposal</a:t>
          </a:r>
          <a:endParaRPr lang="en-CA" sz="2100" kern="1200"/>
        </a:p>
      </dsp:txBody>
      <dsp:txXfrm>
        <a:off x="2498704" y="2438223"/>
        <a:ext cx="1692503" cy="1464083"/>
      </dsp:txXfrm>
    </dsp:sp>
    <dsp:sp modelId="{638646D8-DCB2-4B33-9CB5-2CE880BAAFD6}">
      <dsp:nvSpPr>
        <dsp:cNvPr id="0" name=""/>
        <dsp:cNvSpPr/>
      </dsp:nvSpPr>
      <dsp:spPr>
        <a:xfrm>
          <a:off x="3673071" y="969564"/>
          <a:ext cx="981018" cy="845277"/>
        </a:xfrm>
        <a:prstGeom prst="hexagon">
          <a:avLst>
            <a:gd name="adj" fmla="val 28900"/>
            <a:gd name="vf" fmla="val 115470"/>
          </a:avLst>
        </a:prstGeom>
        <a:solidFill>
          <a:srgbClr val="A9EEF9"/>
        </a:solidFill>
        <a:ln>
          <a:noFill/>
        </a:ln>
        <a:effectLst/>
      </dsp:spPr>
      <dsp:style>
        <a:lnRef idx="0">
          <a:scrgbClr r="0" g="0" b="0"/>
        </a:lnRef>
        <a:fillRef idx="1">
          <a:scrgbClr r="0" g="0" b="0"/>
        </a:fillRef>
        <a:effectRef idx="0">
          <a:scrgbClr r="0" g="0" b="0"/>
        </a:effectRef>
        <a:fontRef idx="minor"/>
      </dsp:style>
    </dsp:sp>
    <dsp:sp modelId="{FC22DE8E-E7BE-4D0F-9DB1-3047248828D5}">
      <dsp:nvSpPr>
        <dsp:cNvPr id="0" name=""/>
        <dsp:cNvSpPr/>
      </dsp:nvSpPr>
      <dsp:spPr>
        <a:xfrm>
          <a:off x="2284404" y="0"/>
          <a:ext cx="2130781" cy="1843376"/>
        </a:xfrm>
        <a:prstGeom prst="hexagon">
          <a:avLst>
            <a:gd name="adj" fmla="val 28570"/>
            <a:gd name="vf" fmla="val 115470"/>
          </a:avLst>
        </a:prstGeom>
        <a:solidFill>
          <a:srgbClr val="0A829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bg1"/>
              </a:solidFill>
            </a:rPr>
            <a:t>Subject &amp; </a:t>
          </a:r>
          <a:r>
            <a:rPr lang="en-CA" sz="2100" kern="1200"/>
            <a:t>Relevance</a:t>
          </a:r>
          <a:endParaRPr lang="en-CA" sz="2100" kern="1200">
            <a:solidFill>
              <a:schemeClr val="bg1"/>
            </a:solidFill>
          </a:endParaRPr>
        </a:p>
      </dsp:txBody>
      <dsp:txXfrm>
        <a:off x="2637520" y="305487"/>
        <a:ext cx="1424549" cy="1232402"/>
      </dsp:txXfrm>
    </dsp:sp>
    <dsp:sp modelId="{B3BC153A-B4B0-4512-AB9A-856FE11F085E}">
      <dsp:nvSpPr>
        <dsp:cNvPr id="0" name=""/>
        <dsp:cNvSpPr/>
      </dsp:nvSpPr>
      <dsp:spPr>
        <a:xfrm>
          <a:off x="4817996" y="2549782"/>
          <a:ext cx="981018" cy="845277"/>
        </a:xfrm>
        <a:prstGeom prst="hexagon">
          <a:avLst>
            <a:gd name="adj" fmla="val 28900"/>
            <a:gd name="vf" fmla="val 115470"/>
          </a:avLst>
        </a:prstGeom>
        <a:solidFill>
          <a:srgbClr val="F8A6CD"/>
        </a:solidFill>
        <a:ln>
          <a:noFill/>
        </a:ln>
        <a:effectLst/>
      </dsp:spPr>
      <dsp:style>
        <a:lnRef idx="0">
          <a:scrgbClr r="0" g="0" b="0"/>
        </a:lnRef>
        <a:fillRef idx="1">
          <a:scrgbClr r="0" g="0" b="0"/>
        </a:fillRef>
        <a:effectRef idx="0">
          <a:scrgbClr r="0" g="0" b="0"/>
        </a:effectRef>
        <a:fontRef idx="minor"/>
      </dsp:style>
    </dsp:sp>
    <dsp:sp modelId="{6B913284-0CA5-4149-A229-3774F640C40A}">
      <dsp:nvSpPr>
        <dsp:cNvPr id="0" name=""/>
        <dsp:cNvSpPr/>
      </dsp:nvSpPr>
      <dsp:spPr>
        <a:xfrm>
          <a:off x="4238578" y="1133800"/>
          <a:ext cx="2130781" cy="1843376"/>
        </a:xfrm>
        <a:prstGeom prst="hexagon">
          <a:avLst>
            <a:gd name="adj" fmla="val 28570"/>
            <a:gd name="vf" fmla="val 115470"/>
          </a:avLst>
        </a:prstGeom>
        <a:solidFill>
          <a:srgbClr val="E51174"/>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bg1"/>
              </a:solidFill>
            </a:rPr>
            <a:t>Audience &amp; Outcomes</a:t>
          </a:r>
          <a:endParaRPr lang="en-CA" sz="2100" kern="1200"/>
        </a:p>
      </dsp:txBody>
      <dsp:txXfrm>
        <a:off x="4591694" y="1439287"/>
        <a:ext cx="1424549" cy="1232402"/>
      </dsp:txXfrm>
    </dsp:sp>
    <dsp:sp modelId="{721A301A-2BDF-41B3-B5E6-B7127F064BD0}">
      <dsp:nvSpPr>
        <dsp:cNvPr id="0" name=""/>
        <dsp:cNvSpPr/>
      </dsp:nvSpPr>
      <dsp:spPr>
        <a:xfrm>
          <a:off x="4022657" y="4333552"/>
          <a:ext cx="981018" cy="845277"/>
        </a:xfrm>
        <a:prstGeom prst="hexagon">
          <a:avLst>
            <a:gd name="adj" fmla="val 28900"/>
            <a:gd name="vf" fmla="val 115470"/>
          </a:avLst>
        </a:prstGeom>
        <a:solidFill>
          <a:srgbClr val="E2E2E2"/>
        </a:solidFill>
        <a:ln>
          <a:noFill/>
        </a:ln>
        <a:effectLst/>
      </dsp:spPr>
      <dsp:style>
        <a:lnRef idx="0">
          <a:scrgbClr r="0" g="0" b="0"/>
        </a:lnRef>
        <a:fillRef idx="0">
          <a:scrgbClr r="0" g="0" b="0"/>
        </a:fillRef>
        <a:effectRef idx="0">
          <a:scrgbClr r="0" g="0" b="0"/>
        </a:effectRef>
        <a:fontRef idx="minor">
          <a:schemeClr val="lt1"/>
        </a:fontRef>
      </dsp:style>
    </dsp:sp>
    <dsp:sp modelId="{C93A2266-393F-457C-89EB-9CBE6EE0E13A}">
      <dsp:nvSpPr>
        <dsp:cNvPr id="0" name=""/>
        <dsp:cNvSpPr/>
      </dsp:nvSpPr>
      <dsp:spPr>
        <a:xfrm>
          <a:off x="4238578" y="3362719"/>
          <a:ext cx="2130781" cy="1843376"/>
        </a:xfrm>
        <a:prstGeom prst="hexagon">
          <a:avLst>
            <a:gd name="adj" fmla="val 28570"/>
            <a:gd name="vf" fmla="val 115470"/>
          </a:avLst>
        </a:prstGeom>
        <a:solidFill>
          <a:schemeClr val="bg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rPr>
            <a:t>User Experience </a:t>
          </a:r>
          <a:endParaRPr lang="en-CA" sz="2100" kern="1200">
            <a:solidFill>
              <a:schemeClr val="tx1"/>
            </a:solidFill>
          </a:endParaRPr>
        </a:p>
      </dsp:txBody>
      <dsp:txXfrm>
        <a:off x="4591694" y="3668206"/>
        <a:ext cx="1424549" cy="1232402"/>
      </dsp:txXfrm>
    </dsp:sp>
    <dsp:sp modelId="{D2CA18F8-0770-4B23-8500-FB3653FE236D}">
      <dsp:nvSpPr>
        <dsp:cNvPr id="0" name=""/>
        <dsp:cNvSpPr/>
      </dsp:nvSpPr>
      <dsp:spPr>
        <a:xfrm>
          <a:off x="2049733" y="4518714"/>
          <a:ext cx="981018" cy="845277"/>
        </a:xfrm>
        <a:prstGeom prst="hexagon">
          <a:avLst>
            <a:gd name="adj" fmla="val 28900"/>
            <a:gd name="vf" fmla="val 115470"/>
          </a:avLst>
        </a:prstGeom>
        <a:solidFill>
          <a:srgbClr val="E9D0FC"/>
        </a:solidFill>
        <a:ln>
          <a:noFill/>
        </a:ln>
        <a:effectLst/>
      </dsp:spPr>
      <dsp:style>
        <a:lnRef idx="0">
          <a:scrgbClr r="0" g="0" b="0"/>
        </a:lnRef>
        <a:fillRef idx="1">
          <a:scrgbClr r="0" g="0" b="0"/>
        </a:fillRef>
        <a:effectRef idx="0">
          <a:scrgbClr r="0" g="0" b="0"/>
        </a:effectRef>
        <a:fontRef idx="minor"/>
      </dsp:style>
    </dsp:sp>
    <dsp:sp modelId="{3261FDAB-FFC3-4F51-9E7E-380129FDD9AE}">
      <dsp:nvSpPr>
        <dsp:cNvPr id="0" name=""/>
        <dsp:cNvSpPr/>
      </dsp:nvSpPr>
      <dsp:spPr>
        <a:xfrm>
          <a:off x="2284404" y="4497788"/>
          <a:ext cx="2130781" cy="1843376"/>
        </a:xfrm>
        <a:prstGeom prst="hexagon">
          <a:avLst>
            <a:gd name="adj" fmla="val 28570"/>
            <a:gd name="vf" fmla="val 115470"/>
          </a:avLst>
        </a:prstGeom>
        <a:solidFill>
          <a:srgbClr val="A540F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bg1"/>
              </a:solidFill>
            </a:rPr>
            <a:t>Accessibility</a:t>
          </a:r>
          <a:endParaRPr lang="en-CA" sz="2100" kern="1200">
            <a:solidFill>
              <a:schemeClr val="bg1"/>
            </a:solidFill>
          </a:endParaRPr>
        </a:p>
      </dsp:txBody>
      <dsp:txXfrm>
        <a:off x="2637520" y="4803275"/>
        <a:ext cx="1424549" cy="1232402"/>
      </dsp:txXfrm>
    </dsp:sp>
    <dsp:sp modelId="{123B2D7E-6B50-46DD-818A-75B6A4483124}">
      <dsp:nvSpPr>
        <dsp:cNvPr id="0" name=""/>
        <dsp:cNvSpPr/>
      </dsp:nvSpPr>
      <dsp:spPr>
        <a:xfrm>
          <a:off x="886059" y="2939129"/>
          <a:ext cx="981018" cy="845277"/>
        </a:xfrm>
        <a:prstGeom prst="hexagon">
          <a:avLst>
            <a:gd name="adj" fmla="val 28900"/>
            <a:gd name="vf" fmla="val 115470"/>
          </a:avLst>
        </a:prstGeom>
        <a:solidFill>
          <a:schemeClr val="bg2">
            <a:lumMod val="90000"/>
          </a:schemeClr>
        </a:solidFill>
        <a:ln>
          <a:noFill/>
        </a:ln>
        <a:effectLst/>
      </dsp:spPr>
      <dsp:style>
        <a:lnRef idx="0">
          <a:scrgbClr r="0" g="0" b="0"/>
        </a:lnRef>
        <a:fillRef idx="1">
          <a:scrgbClr r="0" g="0" b="0"/>
        </a:fillRef>
        <a:effectRef idx="0">
          <a:scrgbClr r="0" g="0" b="0"/>
        </a:effectRef>
        <a:fontRef idx="minor"/>
      </dsp:style>
    </dsp:sp>
    <dsp:sp modelId="{EC280432-3657-4C7C-BB6A-22BF0595BEBE}">
      <dsp:nvSpPr>
        <dsp:cNvPr id="0" name=""/>
        <dsp:cNvSpPr/>
      </dsp:nvSpPr>
      <dsp:spPr>
        <a:xfrm>
          <a:off x="321157" y="3363988"/>
          <a:ext cx="2130781" cy="1843376"/>
        </a:xfrm>
        <a:prstGeom prst="hexagon">
          <a:avLst>
            <a:gd name="adj" fmla="val 28570"/>
            <a:gd name="vf" fmla="val 115470"/>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t>Project Team</a:t>
          </a:r>
          <a:endParaRPr lang="en-CA" sz="2100" kern="1200">
            <a:solidFill>
              <a:schemeClr val="tx1"/>
            </a:solidFill>
          </a:endParaRPr>
        </a:p>
      </dsp:txBody>
      <dsp:txXfrm>
        <a:off x="674273" y="3669475"/>
        <a:ext cx="1424549" cy="1232402"/>
      </dsp:txXfrm>
    </dsp:sp>
    <dsp:sp modelId="{F0DEB699-22A1-4A69-AB39-92DCDBFB1AA7}">
      <dsp:nvSpPr>
        <dsp:cNvPr id="0" name=""/>
        <dsp:cNvSpPr/>
      </dsp:nvSpPr>
      <dsp:spPr>
        <a:xfrm>
          <a:off x="321157" y="1131263"/>
          <a:ext cx="2130781" cy="1843376"/>
        </a:xfrm>
        <a:prstGeom prst="hexagon">
          <a:avLst>
            <a:gd name="adj" fmla="val 28570"/>
            <a:gd name="vf" fmla="val 115470"/>
          </a:avLst>
        </a:prstGeom>
        <a:solidFill>
          <a:srgbClr val="46CC7E"/>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rPr>
            <a:t>Budget and Schedule</a:t>
          </a:r>
          <a:endParaRPr lang="en-CA" sz="2100" kern="1200">
            <a:solidFill>
              <a:schemeClr val="tx1"/>
            </a:solidFill>
          </a:endParaRPr>
        </a:p>
      </dsp:txBody>
      <dsp:txXfrm>
        <a:off x="674273" y="1436750"/>
        <a:ext cx="1424549" cy="123240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45473E-1A37-45E9-AAF0-C2271F5176EE}" type="datetimeFigureOut">
              <a:rPr lang="en-CA" smtClean="0"/>
              <a:t>2023-09-19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AEA0D0-9356-4176-95B5-22B763160A35}" type="slidenum">
              <a:rPr lang="en-CA" smtClean="0"/>
              <a:t>‹#›</a:t>
            </a:fld>
            <a:endParaRPr lang="en-CA"/>
          </a:p>
        </p:txBody>
      </p:sp>
    </p:spTree>
    <p:extLst>
      <p:ext uri="{BB962C8B-B14F-4D97-AF65-F5344CB8AC3E}">
        <p14:creationId xmlns:p14="http://schemas.microsoft.com/office/powerpoint/2010/main" val="3583832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digitalmuseums.ca/funding/digital-projects/?tab=evaluatio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mailto:proposals@digitalmuseums.ca" TargetMode="External"/><Relationship Id="rId3" Type="http://schemas.openxmlformats.org/officeDocument/2006/relationships/hyperlink" Target="https://www.digitalmuseums.ca/course/creating-engaging-online-experiences/" TargetMode="External"/><Relationship Id="rId7" Type="http://schemas.openxmlformats.org/officeDocument/2006/relationships/hyperlink" Target="https://www.digitalmuseums.ca/help-and-resources/faq/"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digitalmuseums.ca/funded-projects/" TargetMode="External"/><Relationship Id="rId5" Type="http://schemas.openxmlformats.org/officeDocument/2006/relationships/hyperlink" Target="https://www.digitalmuseums.ca/application-resources/" TargetMode="External"/><Relationship Id="rId4" Type="http://schemas.openxmlformats.org/officeDocument/2006/relationships/hyperlink" Target="https://www.digitalmuseums.ca/funding/digital-projects/?tab=proposal-questions-tips"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noProof="0" dirty="0"/>
              <a:t>LEAH</a:t>
            </a:r>
          </a:p>
          <a:p>
            <a:endParaRPr lang="en-CA" sz="1200" i="1" noProof="0" dirty="0"/>
          </a:p>
          <a:p>
            <a:pPr marL="171450" indent="-171450">
              <a:buFont typeface="Arial" panose="020B0604020202020204" pitchFamily="34" charset="0"/>
              <a:buChar char="•"/>
            </a:pPr>
            <a:r>
              <a:rPr lang="en-CA" sz="1200" i="0" noProof="0" dirty="0"/>
              <a:t>Hi, my name is </a:t>
            </a:r>
            <a:r>
              <a:rPr lang="en-CA" sz="1200" b="1" i="0" noProof="0" dirty="0"/>
              <a:t>Leah Resnick</a:t>
            </a:r>
            <a:r>
              <a:rPr lang="en-CA" sz="1200" i="0" noProof="0" dirty="0"/>
              <a:t>. I am the Director of Digital Museums Canada.</a:t>
            </a:r>
          </a:p>
          <a:p>
            <a:pPr marL="171450" indent="-171450">
              <a:buFont typeface="Arial" panose="020B0604020202020204" pitchFamily="34" charset="0"/>
              <a:buChar char="•"/>
            </a:pPr>
            <a:r>
              <a:rPr lang="en-CA" sz="1200" b="1" i="0" noProof="0" dirty="0"/>
              <a:t>DESCRIPTION FOR ACCESSIBILITY / EDIA: </a:t>
            </a:r>
          </a:p>
          <a:p>
            <a:pPr marL="628650" lvl="1" indent="-171450">
              <a:buFont typeface="Arial" panose="020B0604020202020204" pitchFamily="34" charset="0"/>
              <a:buChar char="•"/>
            </a:pPr>
            <a:r>
              <a:rPr lang="en-CA" sz="1200" i="0" noProof="0" dirty="0"/>
              <a:t>I am a Caucasian woman of Jewish, Italian and settler descent, my pronouns are she/her.</a:t>
            </a:r>
          </a:p>
          <a:p>
            <a:pPr marL="0" indent="0">
              <a:buFont typeface="Arial" panose="020B0604020202020204" pitchFamily="34" charset="0"/>
              <a:buNone/>
            </a:pPr>
            <a:endParaRPr lang="en-CA" sz="1200" i="0" noProof="0" dirty="0"/>
          </a:p>
          <a:p>
            <a:pPr marL="171450" indent="-171450">
              <a:buFont typeface="Arial" panose="020B0604020202020204" pitchFamily="34" charset="0"/>
              <a:buChar char="•"/>
            </a:pPr>
            <a:r>
              <a:rPr lang="en-CA" sz="1200" b="1" i="0" noProof="0" dirty="0"/>
              <a:t>Welcome</a:t>
            </a:r>
            <a:r>
              <a:rPr lang="en-CA" sz="1200" i="0" noProof="0" dirty="0"/>
              <a:t> to the </a:t>
            </a:r>
            <a:r>
              <a:rPr lang="en-CA" sz="1200" b="1" i="0" noProof="0" dirty="0"/>
              <a:t>Community Stories Information Session</a:t>
            </a:r>
            <a:r>
              <a:rPr lang="en-CA" sz="1200" i="0" noProof="0" dirty="0"/>
              <a:t>. We will wait a couple minutes for everyone to join us.</a:t>
            </a:r>
          </a:p>
          <a:p>
            <a:pPr marL="171450" indent="-171450">
              <a:buFont typeface="Arial" panose="020B0604020202020204" pitchFamily="34" charset="0"/>
              <a:buChar char="•"/>
            </a:pPr>
            <a:endParaRPr lang="en-CA" sz="1200" i="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cs typeface="Calibri"/>
              </a:rPr>
              <a:t>The presentation will last about 45 minutes with a 15minute Q&amp;A.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cs typeface="Calibri"/>
              </a:rPr>
              <a:t>We have a busy Agenda:</a:t>
            </a:r>
          </a:p>
          <a:p>
            <a:pPr marL="171450" indent="-171450">
              <a:buFont typeface="Arial" panose="020B0604020202020204" pitchFamily="34" charset="0"/>
              <a:buChar char="•"/>
            </a:pPr>
            <a:endParaRPr lang="en-CA" sz="1200" i="0" noProof="0" dirty="0"/>
          </a:p>
          <a:p>
            <a:pPr marL="171450" indent="-171450">
              <a:buFont typeface="Arial" panose="020B0604020202020204" pitchFamily="34" charset="0"/>
              <a:buChar char="•"/>
            </a:pPr>
            <a:endParaRPr lang="en-CA" sz="1200" i="0" noProof="0" dirty="0"/>
          </a:p>
          <a:p>
            <a:pPr marL="0" indent="0">
              <a:lnSpc>
                <a:spcPct val="100000"/>
              </a:lnSpc>
              <a:buFont typeface="Arial" panose="020B0604020202020204" pitchFamily="34" charset="0"/>
              <a:buNone/>
            </a:pPr>
            <a:r>
              <a:rPr lang="en-CA" sz="1200" b="1" i="0" dirty="0">
                <a:cs typeface="Calibri"/>
              </a:rPr>
              <a:t>Agenda</a:t>
            </a:r>
          </a:p>
          <a:p>
            <a:pPr marL="360000" indent="-360000">
              <a:lnSpc>
                <a:spcPct val="100000"/>
              </a:lnSpc>
              <a:buFont typeface="Arial" panose="020B0604020202020204" pitchFamily="34" charset="0"/>
              <a:buChar char="•"/>
            </a:pPr>
            <a:r>
              <a:rPr lang="en-CA" sz="1200" dirty="0">
                <a:cs typeface="Calibri"/>
              </a:rPr>
              <a:t>Stream Overview</a:t>
            </a:r>
          </a:p>
          <a:p>
            <a:pPr marL="360000" indent="-360000">
              <a:lnSpc>
                <a:spcPct val="100000"/>
              </a:lnSpc>
              <a:buFont typeface="Arial" panose="020B0604020202020204" pitchFamily="34" charset="0"/>
              <a:buChar char="•"/>
            </a:pPr>
            <a:r>
              <a:rPr lang="en-CA" sz="1200" dirty="0">
                <a:cs typeface="Calibri"/>
              </a:rPr>
              <a:t>Organisational and Project Eligibility</a:t>
            </a:r>
          </a:p>
          <a:p>
            <a:pPr marL="360000" indent="-360000">
              <a:lnSpc>
                <a:spcPct val="100000"/>
              </a:lnSpc>
              <a:buFont typeface="Arial" panose="020B0604020202020204" pitchFamily="34" charset="0"/>
              <a:buChar char="•"/>
            </a:pPr>
            <a:r>
              <a:rPr lang="en-CA" sz="1200" dirty="0">
                <a:cs typeface="Calibri"/>
              </a:rPr>
              <a:t>How to Access Funding</a:t>
            </a:r>
          </a:p>
          <a:p>
            <a:pPr marL="360000" indent="-360000">
              <a:lnSpc>
                <a:spcPct val="100000"/>
              </a:lnSpc>
              <a:buFont typeface="Arial" panose="020B0604020202020204" pitchFamily="34" charset="0"/>
              <a:buChar char="•"/>
            </a:pPr>
            <a:r>
              <a:rPr lang="en-CA" sz="1200" dirty="0">
                <a:cs typeface="Calibri"/>
              </a:rPr>
              <a:t>Proposal Questions &amp; Tips</a:t>
            </a:r>
          </a:p>
          <a:p>
            <a:pPr marL="360000" indent="-360000">
              <a:lnSpc>
                <a:spcPct val="100000"/>
              </a:lnSpc>
              <a:buFont typeface="Arial" panose="020B0604020202020204" pitchFamily="34" charset="0"/>
              <a:buChar char="•"/>
            </a:pPr>
            <a:r>
              <a:rPr lang="en-CA" sz="1200" dirty="0">
                <a:cs typeface="Calibri"/>
              </a:rPr>
              <a:t>Q&amp;A</a:t>
            </a:r>
          </a:p>
          <a:p>
            <a:pPr marL="171450" indent="-171450">
              <a:buFont typeface="Arial" panose="020B0604020202020204" pitchFamily="34" charset="0"/>
              <a:buChar char="•"/>
            </a:pPr>
            <a:endParaRPr lang="en-CA" sz="1200" i="0" noProof="0" dirty="0"/>
          </a:p>
          <a:p>
            <a:pPr marL="171450" indent="-171450">
              <a:buFont typeface="Arial" panose="020B0604020202020204" pitchFamily="34" charset="0"/>
              <a:buChar char="•"/>
            </a:pPr>
            <a:endParaRPr lang="en-CA" sz="1200" i="1" noProof="0" dirty="0"/>
          </a:p>
          <a:p>
            <a:pPr marL="171450" indent="-171450">
              <a:buFont typeface="Arial" panose="020B0604020202020204" pitchFamily="34" charset="0"/>
              <a:buChar char="•"/>
            </a:pPr>
            <a:r>
              <a:rPr lang="en-CA" sz="1200" b="1" i="0" noProof="0" dirty="0"/>
              <a:t>FORMAT: </a:t>
            </a:r>
          </a:p>
          <a:p>
            <a:pPr marL="628650" lvl="1" indent="-171450">
              <a:buFont typeface="Arial" panose="020B0604020202020204" pitchFamily="34" charset="0"/>
              <a:buChar char="•"/>
            </a:pPr>
            <a:r>
              <a:rPr lang="en-CA" sz="1200" i="0" noProof="0" dirty="0"/>
              <a:t>This session will take place in </a:t>
            </a:r>
            <a:r>
              <a:rPr lang="en-CA" sz="1200" b="1" i="0" noProof="0" dirty="0"/>
              <a:t>English</a:t>
            </a:r>
            <a:r>
              <a:rPr lang="en-CA" sz="1200" i="0" noProof="0" dirty="0"/>
              <a:t>, our French Session took place yesterday. If you missed it, a recording will be available shortly.</a:t>
            </a:r>
          </a:p>
          <a:p>
            <a:pPr marL="628650" lvl="1" indent="-171450">
              <a:buFont typeface="Arial" panose="020B0604020202020204" pitchFamily="34" charset="0"/>
              <a:buChar char="•"/>
            </a:pPr>
            <a:r>
              <a:rPr lang="en-CA" sz="1200" i="0" noProof="0" dirty="0"/>
              <a:t>This session is </a:t>
            </a:r>
            <a:r>
              <a:rPr lang="en-CA" sz="1200" b="1" i="0" noProof="0" dirty="0"/>
              <a:t>Community Stories</a:t>
            </a:r>
            <a:r>
              <a:rPr lang="en-CA" sz="1200" i="0" noProof="0" dirty="0"/>
              <a:t>. If you want to learn more about our Digital Projects Stream, where projects are built from scratch with a web development agency rather than with a website building platform,  this session will take place next week on September 28 in English.</a:t>
            </a:r>
          </a:p>
          <a:p>
            <a:pPr marL="628650" lvl="1" indent="-171450">
              <a:buFont typeface="Arial" panose="020B0604020202020204" pitchFamily="34" charset="0"/>
              <a:buChar char="•"/>
            </a:pPr>
            <a:r>
              <a:rPr lang="en-CA" sz="1200" i="0" noProof="0" dirty="0"/>
              <a:t>ACCESSIBILITY: </a:t>
            </a:r>
          </a:p>
          <a:p>
            <a:pPr marL="1085850" lvl="2" indent="-171450">
              <a:buFont typeface="Arial" panose="020B0604020202020204" pitchFamily="34" charset="0"/>
              <a:buChar char="•"/>
            </a:pPr>
            <a:r>
              <a:rPr lang="en-CA" sz="1200" i="0" noProof="0" dirty="0"/>
              <a:t>Our speakers will be sharing their screen to a PowerPoint presentation.</a:t>
            </a:r>
          </a:p>
          <a:p>
            <a:pPr marL="1085850" lvl="2" indent="-171450">
              <a:buFont typeface="Arial" panose="020B0604020202020204" pitchFamily="34" charset="0"/>
              <a:buChar char="•"/>
            </a:pPr>
            <a:r>
              <a:rPr lang="en-CA" sz="1200" b="1" i="0" noProof="0" dirty="0"/>
              <a:t>An accessible package was sent to all attendees in advance if you wish to follow along that way.  All resources and links shared are in the document. In case you missed it, we are linking the document in the chat. </a:t>
            </a:r>
          </a:p>
          <a:p>
            <a:pPr marL="1085850" lvl="2" indent="-171450">
              <a:buFont typeface="Arial" panose="020B0604020202020204" pitchFamily="34" charset="0"/>
              <a:buChar char="•"/>
            </a:pPr>
            <a:r>
              <a:rPr lang="en-CA" sz="1200" i="0" noProof="0" dirty="0"/>
              <a:t>This presentation will be recorded for those who cannot attend and automatically generated closed captioning will be used.  </a:t>
            </a:r>
          </a:p>
          <a:p>
            <a:pPr marL="1085850" lvl="2" indent="-171450">
              <a:buFont typeface="Arial" panose="020B0604020202020204" pitchFamily="34" charset="0"/>
              <a:buChar char="•"/>
            </a:pPr>
            <a:r>
              <a:rPr lang="en-CA" sz="1200" b="1" i="0" noProof="0" dirty="0"/>
              <a:t>CHOOSE ENGLISH for your language.</a:t>
            </a:r>
          </a:p>
          <a:p>
            <a:pPr marL="1085850" lvl="2" indent="-171450">
              <a:buFont typeface="Arial" panose="020B0604020202020204" pitchFamily="34" charset="0"/>
              <a:buChar char="•"/>
            </a:pPr>
            <a:r>
              <a:rPr lang="en-CA" sz="1200" i="0" noProof="0" dirty="0"/>
              <a:t>By default cameras and microphones are turned off but will be turned on for the Q&amp;A. </a:t>
            </a:r>
          </a:p>
          <a:p>
            <a:pPr marL="628650" lvl="1" indent="-171450">
              <a:buFont typeface="Arial" panose="020B0604020202020204" pitchFamily="34" charset="0"/>
              <a:buChar char="•"/>
            </a:pPr>
            <a:endParaRPr lang="en-CA" sz="1200" b="1" i="1" noProof="0" dirty="0">
              <a:solidFill>
                <a:srgbClr val="FF0000"/>
              </a:solidFill>
            </a:endParaRPr>
          </a:p>
          <a:p>
            <a:pPr marL="171450" indent="-171450">
              <a:buFont typeface="Arial" panose="020B0604020202020204" pitchFamily="34" charset="0"/>
              <a:buChar char="•"/>
            </a:pPr>
            <a:endParaRPr lang="en-CA" sz="1200" i="0" noProof="0" dirty="0"/>
          </a:p>
          <a:p>
            <a:endParaRPr lang="en-CA" sz="1200" i="0" noProof="0" dirty="0">
              <a:solidFill>
                <a:srgbClr val="8BE8B0"/>
              </a:solidFill>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1</a:t>
            </a:fld>
            <a:endParaRPr lang="en-CA"/>
          </a:p>
        </p:txBody>
      </p:sp>
    </p:spTree>
    <p:extLst>
      <p:ext uri="{BB962C8B-B14F-4D97-AF65-F5344CB8AC3E}">
        <p14:creationId xmlns:p14="http://schemas.microsoft.com/office/powerpoint/2010/main" val="2077909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CA" i="1" dirty="0">
                <a:cs typeface="Calibri"/>
              </a:rPr>
              <a:t>STÉPHANE</a:t>
            </a:r>
            <a:br>
              <a:rPr lang="en-CA" i="1" dirty="0">
                <a:cs typeface="Calibri"/>
              </a:rPr>
            </a:br>
            <a:endParaRPr lang="en-CA" i="1" dirty="0">
              <a:cs typeface="Calibri"/>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CA" b="0" u="none" dirty="0">
                <a:effectLst/>
                <a:ea typeface="Calibri" panose="020F0502020204030204" pitchFamily="34" charset="0"/>
                <a:cs typeface="Arial" panose="020B0604020202020204" pitchFamily="34" charset="0"/>
              </a:rPr>
              <a:t>Now that we know that the mandate of your organisation is eligible, we look at the </a:t>
            </a:r>
            <a:r>
              <a:rPr lang="en-CA" b="1" u="none" dirty="0">
                <a:effectLst/>
                <a:ea typeface="Calibri" panose="020F0502020204030204" pitchFamily="34" charset="0"/>
                <a:cs typeface="Arial" panose="020B0604020202020204" pitchFamily="34" charset="0"/>
              </a:rPr>
              <a:t>Legal Status</a:t>
            </a:r>
            <a:r>
              <a:rPr lang="en-CA" b="0" u="none" dirty="0">
                <a:effectLst/>
                <a:ea typeface="Calibri" panose="020F0502020204030204" pitchFamily="34" charset="0"/>
                <a:cs typeface="Arial" panose="020B0604020202020204" pitchFamily="34" charset="0"/>
              </a:rPr>
              <a:t>.</a:t>
            </a:r>
          </a:p>
          <a:p>
            <a:pPr algn="l">
              <a:lnSpc>
                <a:spcPct val="107000"/>
              </a:lnSpc>
              <a:spcAft>
                <a:spcPts val="800"/>
              </a:spcAft>
            </a:pPr>
            <a:r>
              <a:rPr lang="en-CA" b="0" dirty="0">
                <a:effectLst/>
                <a:ea typeface="Times New Roman" panose="02020603050405020304" pitchFamily="18" charset="0"/>
                <a:cs typeface="Arial" panose="020B0604020202020204" pitchFamily="34" charset="0"/>
              </a:rPr>
              <a:t>Eligible Organisations will have one of the following legal statuses for at least one year:</a:t>
            </a:r>
            <a:endParaRPr lang="en-CA" b="1" dirty="0">
              <a:effectLst/>
              <a:ea typeface="Times New Roman" panose="02020603050405020304" pitchFamily="18" charset="0"/>
              <a:cs typeface="Arial" panose="020B0604020202020204" pitchFamily="34" charset="0"/>
            </a:endParaRPr>
          </a:p>
          <a:p>
            <a:pPr lvl="1" algn="l">
              <a:lnSpc>
                <a:spcPct val="107000"/>
              </a:lnSpc>
              <a:spcAft>
                <a:spcPts val="800"/>
              </a:spcAft>
            </a:pPr>
            <a:r>
              <a:rPr lang="en-CA" b="1" dirty="0">
                <a:effectLst/>
                <a:ea typeface="Times New Roman" panose="02020603050405020304" pitchFamily="18" charset="0"/>
                <a:cs typeface="Arial" panose="020B0604020202020204" pitchFamily="34" charset="0"/>
              </a:rPr>
              <a:t>A registered charity.</a:t>
            </a:r>
            <a:br>
              <a:rPr lang="en-CA" b="1" dirty="0">
                <a:ea typeface="Times New Roman" panose="02020603050405020304" pitchFamily="18" charset="0"/>
                <a:cs typeface="Arial" panose="020B0604020202020204" pitchFamily="34" charset="0"/>
              </a:rPr>
            </a:br>
            <a:br>
              <a:rPr lang="en-CA" b="1" dirty="0">
                <a:ea typeface="Times New Roman" panose="02020603050405020304" pitchFamily="18" charset="0"/>
                <a:cs typeface="Arial" panose="020B0604020202020204" pitchFamily="34" charset="0"/>
              </a:rPr>
            </a:br>
            <a:r>
              <a:rPr lang="en-CA" dirty="0">
                <a:effectLst/>
                <a:ea typeface="Calibri" panose="020F0502020204030204" pitchFamily="34" charset="0"/>
                <a:cs typeface="Arial" panose="020B0604020202020204" pitchFamily="34" charset="0"/>
              </a:rPr>
              <a:t>OR</a:t>
            </a:r>
            <a:br>
              <a:rPr lang="en-CA" dirty="0">
                <a:ea typeface="Calibri" panose="020F0502020204030204" pitchFamily="34" charset="0"/>
                <a:cs typeface="Arial" panose="020B0604020202020204" pitchFamily="34" charset="0"/>
              </a:rPr>
            </a:br>
            <a:br>
              <a:rPr lang="en-CA" dirty="0">
                <a:ea typeface="Calibri" panose="020F0502020204030204" pitchFamily="34" charset="0"/>
                <a:cs typeface="Arial" panose="020B0604020202020204" pitchFamily="34" charset="0"/>
              </a:rPr>
            </a:br>
            <a:r>
              <a:rPr lang="en-CA" b="1" dirty="0">
                <a:effectLst/>
                <a:ea typeface="Times New Roman" panose="02020603050405020304" pitchFamily="18" charset="0"/>
                <a:cs typeface="Arial" panose="020B0604020202020204" pitchFamily="34" charset="0"/>
              </a:rPr>
              <a:t>A federally or provincially incorporated not-for-profit (NPO).</a:t>
            </a:r>
            <a:br>
              <a:rPr lang="en-CA" b="1" dirty="0">
                <a:ea typeface="Times New Roman" panose="02020603050405020304" pitchFamily="18" charset="0"/>
                <a:cs typeface="Arial" panose="020B0604020202020204" pitchFamily="34" charset="0"/>
              </a:rPr>
            </a:br>
            <a:br>
              <a:rPr lang="en-CA" b="1" dirty="0">
                <a:ea typeface="Times New Roman" panose="02020603050405020304" pitchFamily="18" charset="0"/>
                <a:cs typeface="Arial" panose="020B0604020202020204" pitchFamily="34" charset="0"/>
              </a:rPr>
            </a:br>
            <a:r>
              <a:rPr lang="en-CA" dirty="0">
                <a:effectLst/>
                <a:ea typeface="Times New Roman" panose="02020603050405020304" pitchFamily="18" charset="0"/>
              </a:rPr>
              <a:t>OR</a:t>
            </a:r>
            <a:br>
              <a:rPr lang="en-CA" dirty="0">
                <a:ea typeface="Times New Roman" panose="02020603050405020304" pitchFamily="18" charset="0"/>
                <a:cs typeface="Arial" panose="020B0604020202020204" pitchFamily="34" charset="0"/>
              </a:rPr>
            </a:br>
            <a:br>
              <a:rPr lang="en-CA" dirty="0">
                <a:ea typeface="Times New Roman" panose="02020603050405020304" pitchFamily="18" charset="0"/>
                <a:cs typeface="Arial" panose="020B0604020202020204" pitchFamily="34" charset="0"/>
              </a:rPr>
            </a:br>
            <a:r>
              <a:rPr lang="en-CA" b="1" dirty="0">
                <a:effectLst/>
                <a:ea typeface="Times New Roman" panose="02020603050405020304" pitchFamily="18" charset="0"/>
                <a:cs typeface="Arial" panose="020B0604020202020204" pitchFamily="34" charset="0"/>
              </a:rPr>
              <a:t>An Indigenous nation, group or organization that supports heritage and culture.</a:t>
            </a:r>
            <a:br>
              <a:rPr lang="en-CA" b="1" dirty="0">
                <a:effectLst/>
                <a:ea typeface="Times New Roman" panose="02020603050405020304" pitchFamily="18" charset="0"/>
                <a:cs typeface="Arial" panose="020B0604020202020204" pitchFamily="34" charset="0"/>
              </a:rPr>
            </a:br>
            <a:r>
              <a:rPr lang="en-CA" dirty="0">
                <a:effectLst/>
                <a:ea typeface="Times New Roman" panose="02020603050405020304" pitchFamily="18" charset="0"/>
              </a:rPr>
              <a:t>Which operates similarly to a not-for-profit and supports Indigenous heritage and culture.</a:t>
            </a:r>
            <a:r>
              <a:rPr lang="en-CA" dirty="0">
                <a:effectLst/>
              </a:rPr>
              <a:t> </a:t>
            </a:r>
            <a:br>
              <a:rPr lang="en-CA" dirty="0">
                <a:effectLst/>
              </a:rPr>
            </a:br>
            <a:br>
              <a:rPr lang="en-CA" dirty="0">
                <a:effectLst/>
              </a:rPr>
            </a:br>
            <a:r>
              <a:rPr lang="en-CA" dirty="0">
                <a:effectLst/>
              </a:rPr>
              <a:t>OR</a:t>
            </a:r>
            <a:br>
              <a:rPr lang="en-CA" dirty="0"/>
            </a:br>
            <a:br>
              <a:rPr lang="en-CA" dirty="0"/>
            </a:br>
            <a:r>
              <a:rPr lang="en-CA" b="1" dirty="0">
                <a:effectLst/>
                <a:ea typeface="Times New Roman" panose="02020603050405020304" pitchFamily="18" charset="0"/>
                <a:cs typeface="Arial" panose="020B0604020202020204" pitchFamily="34" charset="0"/>
              </a:rPr>
              <a:t>A municipal, provincial or band heritage organization or university-affiliated organization.</a:t>
            </a:r>
            <a:br>
              <a:rPr lang="en-CA" b="1" dirty="0">
                <a:ea typeface="Times New Roman" panose="02020603050405020304" pitchFamily="18" charset="0"/>
                <a:cs typeface="Arial" panose="020B0604020202020204" pitchFamily="34" charset="0"/>
              </a:rPr>
            </a:br>
            <a:r>
              <a:rPr lang="en-CA" dirty="0">
                <a:effectLst/>
                <a:ea typeface="Times New Roman" panose="02020603050405020304" pitchFamily="18" charset="0"/>
              </a:rPr>
              <a:t>The organization must operate independently, at arms-length, and have a clear mandate, staff, and governance structure.</a:t>
            </a:r>
            <a:br>
              <a:rPr lang="en-CA" dirty="0">
                <a:effectLst/>
                <a:ea typeface="Times New Roman" panose="02020603050405020304" pitchFamily="18" charset="0"/>
              </a:rPr>
            </a:br>
            <a:endParaRPr lang="en-CA" dirty="0">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effectLst/>
                <a:ea typeface="Times New Roman" panose="02020603050405020304" pitchFamily="18" charset="0"/>
                <a:cs typeface="Arial" panose="020B0604020202020204" pitchFamily="34" charset="0"/>
              </a:rPr>
              <a:t>As always, if you’re still unsure or you have questions, don’t hesitate to contact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effectLst/>
              <a:ea typeface="Times New Roman" panose="02020603050405020304" pitchFamily="18" charset="0"/>
              <a:cs typeface="Arial" panose="020B0604020202020204" pitchFamily="34" charset="0"/>
            </a:endParaRPr>
          </a:p>
          <a:p>
            <a:pPr algn="l"/>
            <a:r>
              <a:rPr lang="en-CA" b="0" dirty="0">
                <a:effectLst/>
                <a:ea typeface="Times New Roman" panose="02020603050405020304" pitchFamily="18" charset="0"/>
                <a:cs typeface="Arial" panose="020B0604020202020204" pitchFamily="34" charset="0"/>
              </a:rPr>
              <a:t>And don’t forget, the first step in applying is completing the </a:t>
            </a:r>
            <a:r>
              <a:rPr lang="en-CA" b="1" dirty="0">
                <a:effectLst/>
                <a:ea typeface="Times New Roman" panose="02020603050405020304" pitchFamily="18" charset="0"/>
                <a:cs typeface="Arial" panose="020B0604020202020204" pitchFamily="34" charset="0"/>
              </a:rPr>
              <a:t>Eligibility Questionnaire</a:t>
            </a:r>
            <a:r>
              <a:rPr lang="en-CA" b="0" dirty="0">
                <a:effectLst/>
                <a:ea typeface="Times New Roman" panose="02020603050405020304" pitchFamily="18" charset="0"/>
                <a:cs typeface="Arial" panose="020B0604020202020204" pitchFamily="34" charset="0"/>
              </a:rPr>
              <a:t>. It will help you determine whether you qualify or not. </a:t>
            </a:r>
          </a:p>
        </p:txBody>
      </p:sp>
      <p:sp>
        <p:nvSpPr>
          <p:cNvPr id="4" name="Slide Number Placeholder 3"/>
          <p:cNvSpPr>
            <a:spLocks noGrp="1"/>
          </p:cNvSpPr>
          <p:nvPr>
            <p:ph type="sldNum" sz="quarter" idx="5"/>
          </p:nvPr>
        </p:nvSpPr>
        <p:spPr/>
        <p:txBody>
          <a:bodyPr/>
          <a:lstStyle/>
          <a:p>
            <a:fld id="{2EAEA0D0-9356-4176-95B5-22B763160A35}" type="slidenum">
              <a:rPr lang="en-CA" smtClean="0"/>
              <a:t>10</a:t>
            </a:fld>
            <a:endParaRPr lang="en-CA"/>
          </a:p>
        </p:txBody>
      </p:sp>
    </p:spTree>
    <p:extLst>
      <p:ext uri="{BB962C8B-B14F-4D97-AF65-F5344CB8AC3E}">
        <p14:creationId xmlns:p14="http://schemas.microsoft.com/office/powerpoint/2010/main" val="2902637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2250" y="4400549"/>
            <a:ext cx="5559950" cy="4051687"/>
          </a:xfrm>
        </p:spPr>
        <p:txBody>
          <a:bodyPr/>
          <a:lstStyle/>
          <a:p>
            <a:pPr marL="357188" indent="-357188"/>
            <a:r>
              <a:rPr lang="en-CA" i="1" dirty="0">
                <a:cs typeface="Calibri"/>
              </a:rPr>
              <a:t>STÉPHANE</a:t>
            </a:r>
            <a:endParaRPr lang="en-CA" dirty="0">
              <a:cs typeface="Calibri" panose="020F0502020204030204"/>
            </a:endParaRPr>
          </a:p>
          <a:p>
            <a:pPr marL="357188" indent="-357188"/>
            <a:endParaRPr lang="en-CA" dirty="0">
              <a:cs typeface="Calibri" panose="020F0502020204030204"/>
            </a:endParaRPr>
          </a:p>
          <a:p>
            <a:pPr marL="357188" indent="-357188"/>
            <a:r>
              <a:rPr lang="en-CA" dirty="0">
                <a:cs typeface="Calibri" panose="020F0502020204030204"/>
              </a:rPr>
              <a:t>Here are some </a:t>
            </a:r>
            <a:r>
              <a:rPr lang="en-CA" b="1" dirty="0">
                <a:cs typeface="Calibri" panose="020F0502020204030204"/>
              </a:rPr>
              <a:t>Top Tips</a:t>
            </a:r>
            <a:r>
              <a:rPr lang="en-CA" b="0" dirty="0">
                <a:cs typeface="Calibri" panose="020F0502020204030204"/>
              </a:rPr>
              <a:t> compiles by our crack team of experts to support you in your application.</a:t>
            </a:r>
            <a:endParaRPr lang="en-CA" dirty="0">
              <a:cs typeface="Calibri" panose="020F0502020204030204"/>
            </a:endParaRPr>
          </a:p>
          <a:p>
            <a:pPr marL="357188" indent="-357188"/>
            <a:endParaRPr lang="en-CA" dirty="0">
              <a:cs typeface="Calibri" panose="020F0502020204030204"/>
            </a:endParaRPr>
          </a:p>
          <a:p>
            <a:pPr marL="363538" indent="-363538">
              <a:buFont typeface="Arial" panose="020B0604020202020204" pitchFamily="34" charset="0"/>
              <a:buChar char="•"/>
            </a:pPr>
            <a:r>
              <a:rPr lang="en-US" sz="1200" b="1" dirty="0">
                <a:effectLst/>
                <a:ea typeface="Calibri" panose="020F0502020204030204" pitchFamily="34" charset="0"/>
                <a:cs typeface="Arial" panose="020B0604020202020204" pitchFamily="34" charset="0"/>
              </a:rPr>
              <a:t>Get inspired by Community Stories </a:t>
            </a:r>
            <a:r>
              <a:rPr lang="en-US" sz="1200" b="0" dirty="0">
                <a:effectLst/>
                <a:ea typeface="Calibri" panose="020F0502020204030204" pitchFamily="34" charset="0"/>
                <a:cs typeface="Arial" panose="020B0604020202020204" pitchFamily="34" charset="0"/>
              </a:rPr>
              <a:t>and online projects</a:t>
            </a:r>
            <a:br>
              <a:rPr lang="en-US" sz="1200" dirty="0">
                <a:effectLst/>
                <a:ea typeface="Calibri" panose="020F0502020204030204" pitchFamily="34" charset="0"/>
                <a:cs typeface="Arial" panose="020B0604020202020204" pitchFamily="34" charset="0"/>
              </a:rPr>
            </a:br>
            <a:r>
              <a:rPr lang="en-US" sz="1200" dirty="0">
                <a:effectLst/>
                <a:ea typeface="Calibri" panose="020F0502020204030204" pitchFamily="34" charset="0"/>
                <a:cs typeface="Arial" panose="020B0604020202020204" pitchFamily="34" charset="0"/>
              </a:rPr>
              <a:t>Do your research, look at what other groups have produced, get a sense of the tool, and how best to tell your story</a:t>
            </a:r>
          </a:p>
          <a:p>
            <a:pPr marL="363538" indent="-363538">
              <a:buFont typeface="Arial" panose="020B0604020202020204" pitchFamily="34" charset="0"/>
              <a:buChar char="•"/>
            </a:pPr>
            <a:r>
              <a:rPr lang="en-CA" sz="1200" dirty="0">
                <a:effectLst/>
                <a:ea typeface="Calibri" panose="020F0502020204030204" pitchFamily="34" charset="0"/>
                <a:cs typeface="Arial" panose="020B0604020202020204" pitchFamily="34" charset="0"/>
              </a:rPr>
              <a:t>Think about who will engage with your story. An effective story is one told for a specific audience.</a:t>
            </a:r>
          </a:p>
          <a:p>
            <a:pPr marL="363538" indent="-363538">
              <a:buFont typeface="Arial" panose="020B0604020202020204" pitchFamily="34" charset="0"/>
              <a:buChar char="•"/>
            </a:pPr>
            <a:r>
              <a:rPr lang="en-CA" sz="1200" b="1" dirty="0">
                <a:ea typeface="Calibri" panose="020F0502020204030204" pitchFamily="34" charset="0"/>
                <a:cs typeface="Arial" panose="020B0604020202020204" pitchFamily="34" charset="0"/>
              </a:rPr>
              <a:t>C</a:t>
            </a:r>
            <a:r>
              <a:rPr lang="en-CA" sz="1200" b="1" dirty="0">
                <a:effectLst/>
                <a:ea typeface="Calibri" panose="020F0502020204030204" pitchFamily="34" charset="0"/>
                <a:cs typeface="Arial" panose="020B0604020202020204" pitchFamily="34" charset="0"/>
              </a:rPr>
              <a:t>onsult the community </a:t>
            </a:r>
            <a:r>
              <a:rPr lang="en-CA" sz="1200" b="0" dirty="0">
                <a:effectLst/>
                <a:ea typeface="Calibri" panose="020F0502020204030204" pitchFamily="34" charset="0"/>
                <a:cs typeface="Arial" panose="020B0604020202020204" pitchFamily="34" charset="0"/>
              </a:rPr>
              <a:t>who’s story you’re sharing.</a:t>
            </a:r>
            <a:r>
              <a:rPr lang="en-CA" sz="1200" dirty="0">
                <a:effectLst/>
                <a:ea typeface="Calibri" panose="020F0502020204030204" pitchFamily="34" charset="0"/>
                <a:cs typeface="Arial" panose="020B0604020202020204" pitchFamily="34" charset="0"/>
              </a:rPr>
              <a:t> Make sure that they are represented throughout the project production.</a:t>
            </a:r>
          </a:p>
          <a:p>
            <a:pPr marL="363538" indent="-363538">
              <a:buFont typeface="Arial" panose="020B0604020202020204" pitchFamily="34" charset="0"/>
              <a:buChar char="•"/>
            </a:pPr>
            <a:r>
              <a:rPr lang="en-CA" sz="1200" dirty="0">
                <a:effectLst/>
                <a:ea typeface="Calibri" panose="020F0502020204030204" pitchFamily="34" charset="0"/>
                <a:cs typeface="Arial" panose="020B0604020202020204" pitchFamily="34" charset="0"/>
              </a:rPr>
              <a:t>As you build your application, consider the entire </a:t>
            </a:r>
            <a:r>
              <a:rPr lang="en-CA" sz="1200" b="1" dirty="0">
                <a:effectLst/>
                <a:ea typeface="Calibri" panose="020F0502020204030204" pitchFamily="34" charset="0"/>
                <a:cs typeface="Arial" panose="020B0604020202020204" pitchFamily="34" charset="0"/>
              </a:rPr>
              <a:t>scope of the project</a:t>
            </a:r>
          </a:p>
          <a:p>
            <a:pPr marL="363538" indent="-363538">
              <a:buFont typeface="Arial" panose="020B0604020202020204" pitchFamily="34" charset="0"/>
              <a:buChar char="•"/>
            </a:pPr>
            <a:r>
              <a:rPr lang="en-CA" sz="1200" b="0" dirty="0">
                <a:effectLst/>
                <a:ea typeface="Calibri" panose="020F0502020204030204" pitchFamily="34" charset="0"/>
                <a:cs typeface="Arial" panose="020B0604020202020204" pitchFamily="34" charset="0"/>
              </a:rPr>
              <a:t>With a good understanding of the scope, you will be well placed to find the </a:t>
            </a:r>
            <a:r>
              <a:rPr lang="en-CA" sz="1200" b="1" dirty="0">
                <a:effectLst/>
                <a:ea typeface="Calibri" panose="020F0502020204030204" pitchFamily="34" charset="0"/>
                <a:cs typeface="Arial" panose="020B0604020202020204" pitchFamily="34" charset="0"/>
              </a:rPr>
              <a:t>best people to meet all your project needs</a:t>
            </a:r>
            <a:r>
              <a:rPr lang="en-CA" sz="1200" b="0" dirty="0">
                <a:effectLst/>
                <a:ea typeface="Calibri" panose="020F0502020204030204" pitchFamily="34" charset="0"/>
                <a:cs typeface="Arial" panose="020B0604020202020204" pitchFamily="34" charset="0"/>
              </a:rPr>
              <a:t>.</a:t>
            </a:r>
            <a:endParaRPr lang="en-CA" sz="1200" dirty="0">
              <a:effectLst/>
              <a:ea typeface="Calibri" panose="020F0502020204030204" pitchFamily="34" charset="0"/>
              <a:cs typeface="Arial" panose="020B0604020202020204" pitchFamily="34" charset="0"/>
            </a:endParaRPr>
          </a:p>
          <a:p>
            <a:pPr marL="363538" marR="0" lvl="0" indent="-363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1" dirty="0">
                <a:ea typeface="Calibri" panose="020F0502020204030204" pitchFamily="34" charset="0"/>
                <a:cs typeface="Arial" panose="020B0604020202020204" pitchFamily="34" charset="0"/>
              </a:rPr>
              <a:t>Answer clearly, stay on topic and p</a:t>
            </a:r>
            <a:r>
              <a:rPr lang="en-CA" sz="1200" b="1" dirty="0">
                <a:effectLst/>
                <a:ea typeface="Calibri" panose="020F0502020204030204" pitchFamily="34" charset="0"/>
                <a:cs typeface="Arial" panose="020B0604020202020204" pitchFamily="34" charset="0"/>
              </a:rPr>
              <a:t>ro</a:t>
            </a:r>
            <a:r>
              <a:rPr lang="en-CA" sz="1200" b="1" dirty="0">
                <a:ea typeface="Calibri" panose="020F0502020204030204" pitchFamily="34" charset="0"/>
                <a:cs typeface="Arial" panose="020B0604020202020204" pitchFamily="34" charset="0"/>
              </a:rPr>
              <a:t>vide details</a:t>
            </a:r>
          </a:p>
          <a:p>
            <a:pPr marL="363538" marR="0" lvl="0" indent="-363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effectLst/>
                <a:ea typeface="Calibri" panose="020F0502020204030204" pitchFamily="34" charset="0"/>
                <a:cs typeface="Arial" panose="020B0604020202020204" pitchFamily="34" charset="0"/>
              </a:rPr>
              <a:t>Consult the Proposal Questions &amp; Tips section of our funding page learn about each question and what we’re looking for. </a:t>
            </a:r>
            <a:endParaRPr lang="en-CA" sz="1200" dirty="0">
              <a:ea typeface="Calibri" panose="020F0502020204030204" pitchFamily="34" charset="0"/>
              <a:cs typeface="Arial" panose="020B0604020202020204" pitchFamily="34" charset="0"/>
            </a:endParaRPr>
          </a:p>
          <a:p>
            <a:pPr marL="363538" indent="-363538">
              <a:buFont typeface="Calibri" panose="020F0502020204030204" pitchFamily="34" charset="0"/>
              <a:buChar char="!"/>
            </a:pPr>
            <a:r>
              <a:rPr lang="en-CA" sz="1400" b="1" dirty="0">
                <a:solidFill>
                  <a:srgbClr val="920000"/>
                </a:solidFill>
                <a:effectLst/>
                <a:ea typeface="Calibri" panose="020F0502020204030204" pitchFamily="34" charset="0"/>
                <a:cs typeface="Arial" panose="020B0604020202020204" pitchFamily="34" charset="0"/>
              </a:rPr>
              <a:t>Start early</a:t>
            </a:r>
            <a:br>
              <a:rPr lang="en-CA" sz="1400" b="1" dirty="0">
                <a:solidFill>
                  <a:srgbClr val="920000"/>
                </a:solidFill>
                <a:effectLst/>
                <a:ea typeface="Calibri" panose="020F0502020204030204" pitchFamily="34" charset="0"/>
                <a:cs typeface="Arial" panose="020B0604020202020204" pitchFamily="34" charset="0"/>
              </a:rPr>
            </a:br>
            <a:r>
              <a:rPr lang="en-CA" sz="1400" b="0" dirty="0">
                <a:solidFill>
                  <a:srgbClr val="920000"/>
                </a:solidFill>
                <a:effectLst/>
                <a:ea typeface="Calibri" panose="020F0502020204030204" pitchFamily="34" charset="0"/>
                <a:cs typeface="Arial" panose="020B0604020202020204" pitchFamily="34" charset="0"/>
              </a:rPr>
              <a:t>Give yourself plenty of time to work on the application. </a:t>
            </a:r>
            <a:endParaRPr lang="en-CA" dirty="0">
              <a:cs typeface="Calibri" panose="020F0502020204030204"/>
            </a:endParaRPr>
          </a:p>
          <a:p>
            <a:pPr marL="357188" indent="-357188"/>
            <a:endParaRPr lang="en-CA" dirty="0">
              <a:cs typeface="Calibri" panose="020F0502020204030204"/>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11</a:t>
            </a:fld>
            <a:endParaRPr lang="en-CA"/>
          </a:p>
        </p:txBody>
      </p:sp>
    </p:spTree>
    <p:extLst>
      <p:ext uri="{BB962C8B-B14F-4D97-AF65-F5344CB8AC3E}">
        <p14:creationId xmlns:p14="http://schemas.microsoft.com/office/powerpoint/2010/main" val="160486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CA" i="1" dirty="0">
                <a:solidFill>
                  <a:srgbClr val="454545"/>
                </a:solidFill>
                <a:cs typeface="Calibri"/>
              </a:rPr>
              <a:t>STÉPHANE</a:t>
            </a:r>
            <a:endParaRPr lang="en-CA" dirty="0">
              <a:cs typeface="Calibri"/>
            </a:endParaRPr>
          </a:p>
          <a:p>
            <a:pPr marL="0" indent="0">
              <a:buFont typeface="Arial" panose="020B0604020202020204" pitchFamily="34" charset="0"/>
              <a:buNone/>
              <a:defRPr/>
            </a:pPr>
            <a:endParaRPr lang="en-CA" dirty="0">
              <a:cs typeface="Calibri"/>
            </a:endParaRPr>
          </a:p>
          <a:p>
            <a:pPr marL="0" lvl="1" indent="14288"/>
            <a:r>
              <a:rPr lang="en-US" sz="1200" b="1" dirty="0"/>
              <a:t>Target Audience and Outcomes </a:t>
            </a:r>
            <a:r>
              <a:rPr lang="en-US" sz="1200" dirty="0"/>
              <a:t>are key factors in successful applications</a:t>
            </a:r>
          </a:p>
          <a:p>
            <a:pPr marL="171450" lvl="1" indent="-171450">
              <a:buFont typeface="Arial" panose="020B0604020202020204" pitchFamily="34" charset="0"/>
              <a:buChar char="•"/>
            </a:pPr>
            <a:r>
              <a:rPr lang="en-US" sz="1200" dirty="0"/>
              <a:t>They describe who is the project for and what the project will accomplish</a:t>
            </a:r>
          </a:p>
          <a:p>
            <a:pPr marL="363538" lvl="1" indent="-349250"/>
            <a:endParaRPr lang="en-US" sz="1200" dirty="0"/>
          </a:p>
          <a:p>
            <a:pPr marL="0" lvl="1" indent="14288"/>
            <a:r>
              <a:rPr lang="en-US" sz="1200" dirty="0"/>
              <a:t>The design, content, the tone and style will be determined to best reach your </a:t>
            </a:r>
            <a:r>
              <a:rPr lang="en-US" sz="1200" b="1" dirty="0"/>
              <a:t>unique</a:t>
            </a:r>
            <a:r>
              <a:rPr lang="en-US" sz="1200" dirty="0"/>
              <a:t> </a:t>
            </a:r>
            <a:r>
              <a:rPr lang="en-US" sz="1200" b="1" dirty="0"/>
              <a:t>audience</a:t>
            </a:r>
            <a:r>
              <a:rPr lang="en-US" sz="1200" b="0" dirty="0"/>
              <a:t> in function of their characteristics.</a:t>
            </a:r>
            <a:endParaRPr lang="en-US" sz="1200" dirty="0"/>
          </a:p>
          <a:p>
            <a:pPr marL="363538" lvl="1" indent="-349250"/>
            <a:endParaRPr lang="en-US" sz="1200" dirty="0"/>
          </a:p>
          <a:p>
            <a:pPr marL="363538" lvl="1" indent="-349250"/>
            <a:r>
              <a:rPr lang="en-US" sz="1200" dirty="0"/>
              <a:t>Start by defining one </a:t>
            </a:r>
            <a:r>
              <a:rPr lang="en-US" sz="1200" i="1" dirty="0"/>
              <a:t>or two </a:t>
            </a:r>
            <a:r>
              <a:rPr lang="en-US" sz="1200" b="1" dirty="0"/>
              <a:t>specific</a:t>
            </a:r>
            <a:r>
              <a:rPr lang="en-US" sz="1200" dirty="0"/>
              <a:t> target audience(s).</a:t>
            </a:r>
          </a:p>
          <a:p>
            <a:pPr marL="171450" lvl="1" indent="-157163">
              <a:buFont typeface="Arial" panose="020B0604020202020204" pitchFamily="34" charset="0"/>
              <a:buChar char="•"/>
            </a:pPr>
            <a:r>
              <a:rPr lang="en-US" sz="1200" b="0" dirty="0"/>
              <a:t>They are</a:t>
            </a:r>
            <a:r>
              <a:rPr lang="en-US" sz="1200" dirty="0"/>
              <a:t> a group of people sharing </a:t>
            </a:r>
            <a:r>
              <a:rPr lang="en-US" sz="1200" b="1" dirty="0"/>
              <a:t>motivations</a:t>
            </a:r>
            <a:r>
              <a:rPr lang="en-US" sz="1200" dirty="0"/>
              <a:t>, </a:t>
            </a:r>
            <a:r>
              <a:rPr lang="en-US" sz="1200" b="1" dirty="0"/>
              <a:t>characteristics</a:t>
            </a:r>
            <a:r>
              <a:rPr lang="en-US" sz="1200" dirty="0"/>
              <a:t> or </a:t>
            </a:r>
            <a:r>
              <a:rPr lang="en-CA" sz="1200" b="1" dirty="0"/>
              <a:t>behaviours</a:t>
            </a:r>
          </a:p>
          <a:p>
            <a:pPr marL="171450" lvl="1" indent="-157163">
              <a:buFont typeface="Arial" panose="020B0604020202020204" pitchFamily="34" charset="0"/>
              <a:buChar char="•"/>
            </a:pPr>
            <a:r>
              <a:rPr lang="en-US" sz="1200" dirty="0"/>
              <a:t>Be courageous and chose a specific and well-defined audience.</a:t>
            </a:r>
          </a:p>
          <a:p>
            <a:pPr marL="628650" lvl="2" indent="-157163">
              <a:buFont typeface="Arial" panose="020B0604020202020204" pitchFamily="34" charset="0"/>
              <a:buChar char="•"/>
            </a:pPr>
            <a:r>
              <a:rPr lang="en-CA" sz="1200" dirty="0"/>
              <a:t>Avoid generalities like</a:t>
            </a:r>
            <a:r>
              <a:rPr lang="en-CA" sz="1200" dirty="0">
                <a:solidFill>
                  <a:srgbClr val="FF0000"/>
                </a:solidFill>
              </a:rPr>
              <a:t> </a:t>
            </a:r>
          </a:p>
          <a:p>
            <a:pPr marL="1085850" lvl="3" indent="-157163">
              <a:buFont typeface="Arial" panose="020B0604020202020204" pitchFamily="34" charset="0"/>
              <a:buChar char="•"/>
            </a:pPr>
            <a:r>
              <a:rPr lang="en-CA" sz="1200" b="1" dirty="0">
                <a:solidFill>
                  <a:srgbClr val="FF0000"/>
                </a:solidFill>
              </a:rPr>
              <a:t>all Canadians,</a:t>
            </a:r>
          </a:p>
          <a:p>
            <a:pPr marL="1085850" lvl="3" indent="-157163">
              <a:buFont typeface="Arial" panose="020B0604020202020204" pitchFamily="34" charset="0"/>
              <a:buChar char="•"/>
            </a:pPr>
            <a:r>
              <a:rPr lang="en-CA" sz="1200" b="1" dirty="0">
                <a:solidFill>
                  <a:srgbClr val="FF0000"/>
                </a:solidFill>
              </a:rPr>
              <a:t>general public </a:t>
            </a:r>
            <a:r>
              <a:rPr lang="en-CA" sz="1200" dirty="0">
                <a:solidFill>
                  <a:srgbClr val="FF0000"/>
                </a:solidFill>
              </a:rPr>
              <a:t>and</a:t>
            </a:r>
          </a:p>
          <a:p>
            <a:pPr marL="1085850" lvl="3" indent="-157163">
              <a:buFont typeface="Arial" panose="020B0604020202020204" pitchFamily="34" charset="0"/>
              <a:buChar char="•"/>
            </a:pPr>
            <a:r>
              <a:rPr lang="en-CA" sz="1200" b="1" dirty="0">
                <a:solidFill>
                  <a:srgbClr val="FF0000"/>
                </a:solidFill>
              </a:rPr>
              <a:t>Kindergarten to grade 12 students</a:t>
            </a:r>
            <a:r>
              <a:rPr lang="en-CA" sz="1200" b="0" dirty="0">
                <a:solidFill>
                  <a:srgbClr val="FF0000"/>
                </a:solidFill>
              </a:rPr>
              <a:t>. They are too general to be useful.</a:t>
            </a:r>
          </a:p>
          <a:p>
            <a:pPr marL="171450" lvl="1" indent="-157163">
              <a:buFont typeface="Arial" panose="020B0604020202020204" pitchFamily="34" charset="0"/>
              <a:buChar char="•"/>
            </a:pPr>
            <a:r>
              <a:rPr lang="en-CA" sz="1200" b="0" dirty="0">
                <a:solidFill>
                  <a:srgbClr val="FF0000"/>
                </a:solidFill>
              </a:rPr>
              <a:t>Knowing your audience well will help you know how to engage them.</a:t>
            </a:r>
          </a:p>
          <a:p>
            <a:pPr marL="171450" lvl="1" indent="-157163">
              <a:buFont typeface="Arial" panose="020B0604020202020204" pitchFamily="34" charset="0"/>
              <a:buChar char="•"/>
            </a:pPr>
            <a:r>
              <a:rPr lang="en-CA" sz="1200" b="0" dirty="0">
                <a:solidFill>
                  <a:srgbClr val="FF0000"/>
                </a:solidFill>
              </a:rPr>
              <a:t>Be sure to explain why this is the right audience for the project and demonstrate that you know them.</a:t>
            </a:r>
          </a:p>
          <a:p>
            <a:pPr marL="171450" lvl="1" indent="-157163">
              <a:buFont typeface="Arial" panose="020B0604020202020204" pitchFamily="34" charset="0"/>
              <a:buChar char="•"/>
            </a:pPr>
            <a:endParaRPr lang="en-US" sz="1200" dirty="0"/>
          </a:p>
          <a:p>
            <a:pPr marL="363538" lvl="1" indent="-349250"/>
            <a:endParaRPr lang="en-US" sz="1200" b="0" dirty="0"/>
          </a:p>
          <a:p>
            <a:pPr marL="363538" lvl="1" indent="-349250"/>
            <a:r>
              <a:rPr lang="en-US" sz="1200" b="0" dirty="0"/>
              <a:t>You will also need to define </a:t>
            </a:r>
            <a:r>
              <a:rPr lang="en-CA" sz="1200" b="1" dirty="0"/>
              <a:t>Outcomes: </a:t>
            </a:r>
          </a:p>
          <a:p>
            <a:pPr marL="171450" lvl="1" indent="-157163">
              <a:buFont typeface="Arial" panose="020B0604020202020204" pitchFamily="34" charset="0"/>
              <a:buChar char="•"/>
            </a:pPr>
            <a:r>
              <a:rPr lang="en-CA" sz="1200" b="0" dirty="0"/>
              <a:t>In other words, “</a:t>
            </a:r>
            <a:r>
              <a:rPr lang="en-US" sz="1200" dirty="0"/>
              <a:t>What you want your audience to take away from their experience?”</a:t>
            </a:r>
          </a:p>
          <a:p>
            <a:pPr marL="171450" lvl="1" indent="-157163">
              <a:buFont typeface="Arial" panose="020B0604020202020204" pitchFamily="34" charset="0"/>
              <a:buChar char="•"/>
            </a:pPr>
            <a:r>
              <a:rPr lang="en-US" sz="1200" dirty="0"/>
              <a:t>Consider their </a:t>
            </a:r>
            <a:r>
              <a:rPr lang="en-CA" sz="1200" dirty="0"/>
              <a:t>learning, enjoyment, change of attitude, inspiration, take action, or more</a:t>
            </a:r>
          </a:p>
        </p:txBody>
      </p:sp>
      <p:sp>
        <p:nvSpPr>
          <p:cNvPr id="4" name="Slide Number Placeholder 3"/>
          <p:cNvSpPr>
            <a:spLocks noGrp="1"/>
          </p:cNvSpPr>
          <p:nvPr>
            <p:ph type="sldNum" sz="quarter" idx="5"/>
          </p:nvPr>
        </p:nvSpPr>
        <p:spPr/>
        <p:txBody>
          <a:bodyPr/>
          <a:lstStyle/>
          <a:p>
            <a:fld id="{2EAEA0D0-9356-4176-95B5-22B763160A35}" type="slidenum">
              <a:rPr lang="en-CA" smtClean="0"/>
              <a:t>12</a:t>
            </a:fld>
            <a:endParaRPr lang="en-CA"/>
          </a:p>
        </p:txBody>
      </p:sp>
    </p:spTree>
    <p:extLst>
      <p:ext uri="{BB962C8B-B14F-4D97-AF65-F5344CB8AC3E}">
        <p14:creationId xmlns:p14="http://schemas.microsoft.com/office/powerpoint/2010/main" val="102168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i="1" dirty="0">
                <a:solidFill>
                  <a:srgbClr val="454545"/>
                </a:solidFill>
                <a:cs typeface="Calibri"/>
              </a:rPr>
              <a:t>STÉPHANE</a:t>
            </a:r>
          </a:p>
          <a:p>
            <a:pPr marL="0" indent="0">
              <a:buNone/>
            </a:pPr>
            <a:r>
              <a:rPr lang="en-CA" dirty="0">
                <a:cs typeface="Calibri" panose="020F0502020204030204"/>
              </a:rPr>
              <a:t>Another key factor is the project’s relevance. Representing a full quarter of the score, applicants ignore this to their detriment.</a:t>
            </a:r>
          </a:p>
          <a:p>
            <a:pPr marL="0" indent="0">
              <a:buNone/>
            </a:pPr>
            <a:endParaRPr lang="en-CA" dirty="0">
              <a:cs typeface="Calibri" panose="020F0502020204030204"/>
            </a:endParaRPr>
          </a:p>
          <a:p>
            <a:pPr marL="0" indent="0">
              <a:buNone/>
            </a:pPr>
            <a:r>
              <a:rPr lang="en-CA" dirty="0">
                <a:cs typeface="Calibri" panose="020F0502020204030204"/>
              </a:rPr>
              <a:t>Here, the selection committee will be looking to see how the subject connects to organisation, the target audience, and the broader community.</a:t>
            </a:r>
          </a:p>
          <a:p>
            <a:pPr marL="0" indent="0">
              <a:buNone/>
            </a:pPr>
            <a:endParaRPr lang="en-CA" dirty="0">
              <a:cs typeface="Calibri" panose="020F0502020204030204"/>
            </a:endParaRPr>
          </a:p>
          <a:p>
            <a:pPr marL="0" indent="0">
              <a:buNone/>
            </a:pPr>
            <a:r>
              <a:rPr lang="en-CA" dirty="0">
                <a:cs typeface="Calibri" panose="020F0502020204030204"/>
              </a:rPr>
              <a:t>Tell us:</a:t>
            </a:r>
          </a:p>
          <a:p>
            <a:pPr marL="171450" indent="-171450">
              <a:buFont typeface="Arial" panose="020B0604020202020204" pitchFamily="34" charset="0"/>
              <a:buChar char="•"/>
            </a:pPr>
            <a:r>
              <a:rPr lang="en-CA" b="1" dirty="0">
                <a:cs typeface="Calibri" panose="020F0502020204030204"/>
              </a:rPr>
              <a:t>Why does this subject matters</a:t>
            </a:r>
            <a:br>
              <a:rPr lang="en-CA" dirty="0">
                <a:cs typeface="Calibri" panose="020F0502020204030204"/>
              </a:rPr>
            </a:br>
            <a:r>
              <a:rPr lang="en-CA" dirty="0">
                <a:cs typeface="Calibri" panose="020F0502020204030204"/>
              </a:rPr>
              <a:t>Think about the organisation, the audience, the broader community and beyond</a:t>
            </a:r>
          </a:p>
          <a:p>
            <a:pPr marL="171450" indent="-171450">
              <a:buFont typeface="Arial" panose="020B0604020202020204" pitchFamily="34" charset="0"/>
              <a:buChar char="•"/>
            </a:pPr>
            <a:r>
              <a:rPr lang="en-CA" b="1" dirty="0">
                <a:cs typeface="Calibri" panose="020F0502020204030204"/>
              </a:rPr>
              <a:t>Why is it critical? Compelling?</a:t>
            </a:r>
            <a:br>
              <a:rPr lang="en-CA" dirty="0">
                <a:cs typeface="Calibri" panose="020F0502020204030204"/>
              </a:rPr>
            </a:br>
            <a:r>
              <a:rPr lang="en-CA" dirty="0">
                <a:cs typeface="Calibri" panose="020F0502020204030204"/>
              </a:rPr>
              <a:t>In other words, what about this story will engage the audience. </a:t>
            </a:r>
          </a:p>
          <a:p>
            <a:pPr marL="171450" indent="-171450">
              <a:buFont typeface="Arial" panose="020B0604020202020204" pitchFamily="34" charset="0"/>
              <a:buChar char="•"/>
            </a:pPr>
            <a:r>
              <a:rPr lang="en-CA" b="1" dirty="0">
                <a:cs typeface="Calibri" panose="020F0502020204030204"/>
              </a:rPr>
              <a:t>Why now?</a:t>
            </a:r>
            <a:br>
              <a:rPr lang="en-CA" dirty="0">
                <a:cs typeface="Calibri" panose="020F0502020204030204"/>
              </a:rPr>
            </a:br>
            <a:r>
              <a:rPr lang="en-CA" dirty="0">
                <a:cs typeface="Calibri" panose="020F0502020204030204"/>
              </a:rPr>
              <a:t>Is the subject timely? Does it connect to a current story? Or maybe there’s a significant milestone? </a:t>
            </a:r>
            <a:br>
              <a:rPr lang="en-CA" dirty="0">
                <a:cs typeface="Calibri" panose="020F0502020204030204"/>
              </a:rPr>
            </a:br>
            <a:endParaRPr lang="en-CA" dirty="0">
              <a:cs typeface="Calibri" panose="020F0502020204030204"/>
            </a:endParaRPr>
          </a:p>
          <a:p>
            <a:pPr marL="171450" indent="-171450">
              <a:buFont typeface="Calibri" panose="020F0502020204030204" pitchFamily="34" charset="0"/>
              <a:buChar char="!"/>
            </a:pPr>
            <a:r>
              <a:rPr lang="en-CA" dirty="0">
                <a:cs typeface="Calibri" panose="020F0502020204030204"/>
              </a:rPr>
              <a:t>And remember that a </a:t>
            </a:r>
            <a:r>
              <a:rPr lang="en-CA" b="1" dirty="0">
                <a:cs typeface="Calibri" panose="020F0502020204030204"/>
              </a:rPr>
              <a:t>relevant topic leads to high impact project</a:t>
            </a:r>
          </a:p>
          <a:p>
            <a:pPr marL="0" indent="0">
              <a:buNone/>
            </a:pPr>
            <a:endParaRPr lang="en-CA" dirty="0">
              <a:cs typeface="Calibri"/>
            </a:endParaRPr>
          </a:p>
          <a:p>
            <a:pPr marL="0" indent="0">
              <a:buNone/>
            </a:pPr>
            <a:r>
              <a:rPr lang="en-CA" dirty="0">
                <a:cs typeface="Calibri"/>
              </a:rPr>
              <a:t>You can find </a:t>
            </a:r>
            <a:r>
              <a:rPr lang="en-CA">
                <a:cs typeface="Calibri"/>
              </a:rPr>
              <a:t>more </a:t>
            </a:r>
            <a:endParaRPr lang="en-CA" dirty="0">
              <a:cs typeface="Calibri"/>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13</a:t>
            </a:fld>
            <a:endParaRPr lang="en-CA"/>
          </a:p>
        </p:txBody>
      </p:sp>
    </p:spTree>
    <p:extLst>
      <p:ext uri="{BB962C8B-B14F-4D97-AF65-F5344CB8AC3E}">
        <p14:creationId xmlns:p14="http://schemas.microsoft.com/office/powerpoint/2010/main" val="1654107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CA" i="1" dirty="0">
                <a:solidFill>
                  <a:srgbClr val="454545"/>
                </a:solidFill>
                <a:cs typeface="Calibri"/>
              </a:rPr>
              <a:t>STÉPHANE</a:t>
            </a:r>
            <a:endParaRPr lang="en-CA" dirty="0">
              <a:cs typeface="Calibri"/>
            </a:endParaRPr>
          </a:p>
          <a:p>
            <a:pPr marL="0" indent="0">
              <a:buFont typeface="Arial" panose="020B0604020202020204" pitchFamily="34" charset="0"/>
              <a:buNone/>
              <a:defRPr/>
            </a:pPr>
            <a:endParaRPr lang="en-CA" dirty="0">
              <a:cs typeface="Calibri"/>
            </a:endParaRPr>
          </a:p>
          <a:p>
            <a:pPr marR="0" lvl="0" algn="l" defTabSz="914400" rtl="0" eaLnBrk="1" fontAlgn="auto" latinLnBrk="0" hangingPunct="1">
              <a:lnSpc>
                <a:spcPct val="100000"/>
              </a:lnSpc>
              <a:spcBef>
                <a:spcPts val="0"/>
              </a:spcBef>
              <a:spcAft>
                <a:spcPts val="0"/>
              </a:spcAft>
              <a:buClrTx/>
              <a:buSzTx/>
              <a:buFontTx/>
              <a:buNone/>
              <a:tabLst/>
              <a:defRPr/>
            </a:pPr>
            <a:r>
              <a:rPr lang="en-CA" dirty="0">
                <a:effectLst/>
              </a:rPr>
              <a:t>Digital technologies are powerful tools for sharing stories. It’s no surprise that </a:t>
            </a:r>
            <a:r>
              <a:rPr lang="en-CA" b="1" dirty="0">
                <a:effectLst/>
              </a:rPr>
              <a:t>Storyline</a:t>
            </a:r>
            <a:r>
              <a:rPr lang="en-CA" dirty="0">
                <a:effectLst/>
              </a:rPr>
              <a:t> and </a:t>
            </a:r>
            <a:r>
              <a:rPr lang="en-CA" b="1" dirty="0">
                <a:effectLst/>
              </a:rPr>
              <a:t>materials</a:t>
            </a:r>
            <a:r>
              <a:rPr lang="en-CA" dirty="0">
                <a:effectLst/>
              </a:rPr>
              <a:t> represent 25% of the score. </a:t>
            </a:r>
            <a:r>
              <a:rPr lang="en-CA" dirty="0">
                <a:cs typeface="Calibri" panose="020F0502020204030204"/>
              </a:rPr>
              <a:t>These are the core of the project. </a:t>
            </a:r>
          </a:p>
          <a:p>
            <a:pPr marL="356870" indent="-356870"/>
            <a:endParaRPr lang="en-CA" dirty="0">
              <a:cs typeface="Calibri" panose="020F0502020204030204"/>
            </a:endParaRPr>
          </a:p>
          <a:p>
            <a:pPr marR="0" lvl="0" algn="l" defTabSz="914400" rtl="0" eaLnBrk="1" fontAlgn="auto" latinLnBrk="0" hangingPunct="1">
              <a:lnSpc>
                <a:spcPct val="100000"/>
              </a:lnSpc>
              <a:spcBef>
                <a:spcPts val="0"/>
              </a:spcBef>
              <a:spcAft>
                <a:spcPts val="0"/>
              </a:spcAft>
              <a:buClrTx/>
              <a:buSzTx/>
              <a:buFontTx/>
              <a:buNone/>
              <a:tabLst/>
              <a:defRPr/>
            </a:pPr>
            <a:r>
              <a:rPr lang="en-CA" dirty="0">
                <a:effectLst/>
              </a:rPr>
              <a:t>The advisory committee will be looking for a </a:t>
            </a:r>
            <a:r>
              <a:rPr lang="en-CA" b="1" dirty="0">
                <a:effectLst/>
              </a:rPr>
              <a:t>clear</a:t>
            </a:r>
            <a:r>
              <a:rPr lang="en-CA" dirty="0">
                <a:effectLst/>
              </a:rPr>
              <a:t> and </a:t>
            </a:r>
            <a:r>
              <a:rPr lang="en-CA" b="1" dirty="0">
                <a:effectLst/>
              </a:rPr>
              <a:t>well-structured storyline</a:t>
            </a:r>
            <a:r>
              <a:rPr lang="en-CA" dirty="0">
                <a:effectLst/>
              </a:rPr>
              <a:t> that </a:t>
            </a:r>
            <a:r>
              <a:rPr lang="en-CA" b="1" dirty="0">
                <a:effectLst/>
              </a:rPr>
              <a:t>connects to the media and content</a:t>
            </a:r>
            <a:r>
              <a:rPr lang="en-CA" dirty="0">
                <a:effectLst/>
              </a:rPr>
              <a:t>. In other word … What is the narrative thread that connects it all?</a:t>
            </a:r>
          </a:p>
          <a:p>
            <a:pPr marL="356870" marR="0" lvl="0" indent="-356870" algn="l" defTabSz="914400" rtl="0" eaLnBrk="1" fontAlgn="auto" latinLnBrk="0" hangingPunct="1">
              <a:lnSpc>
                <a:spcPct val="100000"/>
              </a:lnSpc>
              <a:spcBef>
                <a:spcPts val="0"/>
              </a:spcBef>
              <a:spcAft>
                <a:spcPts val="0"/>
              </a:spcAft>
              <a:buClrTx/>
              <a:buSzTx/>
              <a:buFontTx/>
              <a:buNone/>
              <a:tabLst/>
              <a:defRPr/>
            </a:pPr>
            <a:endParaRPr lang="en-CA" dirty="0">
              <a:effectLst/>
            </a:endParaRPr>
          </a:p>
          <a:p>
            <a:pPr marL="356870" marR="0" lvl="0" indent="-356870" algn="l" defTabSz="914400" rtl="0" eaLnBrk="1" fontAlgn="auto" latinLnBrk="0" hangingPunct="1">
              <a:lnSpc>
                <a:spcPct val="100000"/>
              </a:lnSpc>
              <a:spcBef>
                <a:spcPts val="0"/>
              </a:spcBef>
              <a:spcAft>
                <a:spcPts val="0"/>
              </a:spcAft>
              <a:buClrTx/>
              <a:buSzTx/>
              <a:buFontTx/>
              <a:buNone/>
              <a:tabLst/>
              <a:defRPr/>
            </a:pPr>
            <a:r>
              <a:rPr lang="en-CA" b="0" dirty="0">
                <a:effectLst/>
              </a:rPr>
              <a:t>Consider how the story will be structured. It can be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dirty="0">
                <a:cs typeface="Calibri" panose="020F0502020204030204"/>
              </a:rPr>
              <a:t>Chronological</a:t>
            </a:r>
            <a:r>
              <a:rPr lang="en-CA" dirty="0">
                <a:cs typeface="Calibri" panose="020F0502020204030204"/>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dirty="0">
                <a:cs typeface="Calibri" panose="020F0502020204030204"/>
              </a:rPr>
              <a:t>thematic</a:t>
            </a:r>
            <a:r>
              <a:rPr lang="en-CA" dirty="0">
                <a:cs typeface="Calibri" panose="020F0502020204030204"/>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dirty="0">
                <a:cs typeface="Calibri" panose="020F0502020204030204"/>
              </a:rPr>
              <a:t>centered</a:t>
            </a:r>
            <a:r>
              <a:rPr lang="en-CA" dirty="0">
                <a:cs typeface="Calibri" panose="020F0502020204030204"/>
              </a:rPr>
              <a:t> on people, places, artifacts, and more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dirty="0">
                <a:effectLst/>
                <a:cs typeface="Calibri" panose="020F0502020204030204"/>
              </a:rPr>
              <a:t>Or even some other structure that is tailored to the subject</a:t>
            </a:r>
          </a:p>
          <a:p>
            <a:pPr marL="355600" indent="-355600"/>
            <a:endParaRPr lang="en-CA" dirty="0">
              <a:cs typeface="Calibri" panose="020F0502020204030204"/>
            </a:endParaRPr>
          </a:p>
          <a:p>
            <a:r>
              <a:rPr lang="en-CA" dirty="0">
                <a:cs typeface="Calibri" panose="020F0502020204030204"/>
              </a:rPr>
              <a:t>Be sure the </a:t>
            </a:r>
            <a:r>
              <a:rPr lang="en-CA" b="1" dirty="0">
                <a:cs typeface="Calibri" panose="020F0502020204030204"/>
              </a:rPr>
              <a:t>materials </a:t>
            </a:r>
            <a:r>
              <a:rPr lang="en-CA" b="0" dirty="0">
                <a:cs typeface="Calibri" panose="020F0502020204030204"/>
              </a:rPr>
              <a:t>are </a:t>
            </a:r>
            <a:r>
              <a:rPr lang="en-CA" b="1" dirty="0">
                <a:cs typeface="Calibri" panose="020F0502020204030204"/>
              </a:rPr>
              <a:t>relevant</a:t>
            </a:r>
            <a:r>
              <a:rPr lang="en-CA" b="0" dirty="0">
                <a:cs typeface="Calibri" panose="020F0502020204030204"/>
              </a:rPr>
              <a:t> and </a:t>
            </a:r>
            <a:r>
              <a:rPr lang="en-CA" b="1" dirty="0">
                <a:cs typeface="Calibri" panose="020F0502020204030204"/>
              </a:rPr>
              <a:t>chosen with purpose</a:t>
            </a:r>
            <a:r>
              <a:rPr lang="en-CA" b="0" dirty="0">
                <a:cs typeface="Calibri" panose="020F0502020204030204"/>
              </a:rPr>
              <a:t> to tell the story and connect to the audience.</a:t>
            </a:r>
            <a:endParaRPr lang="en-CA" dirty="0">
              <a:cs typeface="Calibri" panose="020F0502020204030204"/>
            </a:endParaRPr>
          </a:p>
          <a:p>
            <a:pPr marL="355600" indent="-355600"/>
            <a:endParaRPr lang="en-CA" dirty="0">
              <a:cs typeface="Calibri" panose="020F0502020204030204"/>
            </a:endParaRPr>
          </a:p>
          <a:p>
            <a:r>
              <a:rPr lang="en-CA" dirty="0">
                <a:cs typeface="Calibri" panose="020F0502020204030204"/>
              </a:rPr>
              <a:t>Consider how you would use the </a:t>
            </a:r>
            <a:r>
              <a:rPr lang="en-CA" b="1" dirty="0">
                <a:cs typeface="Calibri" panose="020F0502020204030204"/>
              </a:rPr>
              <a:t>website building platform </a:t>
            </a:r>
            <a:r>
              <a:rPr lang="en-CA" dirty="0">
                <a:cs typeface="Calibri" panose="020F0502020204030204"/>
              </a:rPr>
              <a:t>to tell your story. The platform offers several features to weave your narrative thread, such as:</a:t>
            </a:r>
          </a:p>
          <a:p>
            <a:pPr marL="171450" lvl="0" indent="-171450">
              <a:buFont typeface="Arial" panose="020B0604020202020204" pitchFamily="34" charset="0"/>
              <a:buChar char="•"/>
            </a:pPr>
            <a:r>
              <a:rPr lang="en-CA" dirty="0">
                <a:cs typeface="Calibri" panose="020F0502020204030204"/>
              </a:rPr>
              <a:t>Maps and Images</a:t>
            </a:r>
          </a:p>
          <a:p>
            <a:pPr marL="171450" lvl="0" indent="-171450">
              <a:buFont typeface="Arial" panose="020B0604020202020204" pitchFamily="34" charset="0"/>
              <a:buChar char="•"/>
            </a:pPr>
            <a:r>
              <a:rPr lang="en-CA" dirty="0">
                <a:cs typeface="Calibri" panose="020F0502020204030204"/>
              </a:rPr>
              <a:t>Audios</a:t>
            </a:r>
          </a:p>
          <a:p>
            <a:pPr marL="171450" lvl="0" indent="-171450">
              <a:buFont typeface="Arial" panose="020B0604020202020204" pitchFamily="34" charset="0"/>
              <a:buChar char="•"/>
            </a:pPr>
            <a:r>
              <a:rPr lang="en-CA" dirty="0">
                <a:cs typeface="Calibri" panose="020F0502020204030204"/>
              </a:rPr>
              <a:t>Videos</a:t>
            </a:r>
          </a:p>
          <a:p>
            <a:pPr marL="0" lvl="0" indent="0">
              <a:buFont typeface="Arial" panose="020B0604020202020204" pitchFamily="34" charset="0"/>
              <a:buNone/>
            </a:pPr>
            <a:r>
              <a:rPr lang="en-CA" dirty="0">
                <a:cs typeface="Calibri" panose="020F0502020204030204"/>
              </a:rPr>
              <a:t>Or new features like</a:t>
            </a:r>
          </a:p>
          <a:p>
            <a:pPr marL="171450" lvl="0" indent="-171450">
              <a:buFont typeface="Arial" panose="020B0604020202020204" pitchFamily="34" charset="0"/>
              <a:buChar char="•"/>
            </a:pPr>
            <a:r>
              <a:rPr lang="en-CA" dirty="0">
                <a:cs typeface="Calibri" panose="020F0502020204030204"/>
              </a:rPr>
              <a:t>Timeline</a:t>
            </a:r>
            <a:endParaRPr lang="en-CA" dirty="0">
              <a:solidFill>
                <a:srgbClr val="FF0000"/>
              </a:solidFill>
              <a:cs typeface="Calibri" panose="020F0502020204030204"/>
            </a:endParaRPr>
          </a:p>
          <a:p>
            <a:pPr marL="171450" lvl="0" indent="-171450">
              <a:buFont typeface="Arial" panose="020B0604020202020204" pitchFamily="34" charset="0"/>
              <a:buChar char="•"/>
            </a:pPr>
            <a:r>
              <a:rPr lang="en-CA" dirty="0">
                <a:cs typeface="Calibri" panose="020F0502020204030204"/>
              </a:rPr>
              <a:t>Hot spot images</a:t>
            </a:r>
          </a:p>
          <a:p>
            <a:pPr marL="171450" lvl="0" indent="-171450">
              <a:buFont typeface="Arial" panose="020B0604020202020204" pitchFamily="34" charset="0"/>
              <a:buChar char="•"/>
            </a:pPr>
            <a:r>
              <a:rPr lang="en-CA" dirty="0">
                <a:cs typeface="Calibri" panose="020F0502020204030204"/>
              </a:rPr>
              <a:t>Third language capability</a:t>
            </a:r>
          </a:p>
          <a:p>
            <a:pPr marL="171450" lvl="0" indent="-171450">
              <a:buFont typeface="Arial" panose="020B0604020202020204" pitchFamily="34" charset="0"/>
              <a:buChar char="•"/>
            </a:pPr>
            <a:r>
              <a:rPr lang="en-CA" dirty="0">
                <a:cs typeface="Calibri" panose="020F0502020204030204"/>
              </a:rPr>
              <a:t>Customized look and feel</a:t>
            </a:r>
          </a:p>
          <a:p>
            <a:pPr marL="355600" indent="-355600"/>
            <a:endParaRPr lang="en-CA" dirty="0">
              <a:cs typeface="Calibri" panose="020F0502020204030204"/>
            </a:endParaRPr>
          </a:p>
          <a:p>
            <a:pPr marL="355600" marR="0" lvl="0" indent="-355600" algn="l" defTabSz="914400" rtl="0" eaLnBrk="1" fontAlgn="auto" latinLnBrk="0" hangingPunct="1">
              <a:lnSpc>
                <a:spcPct val="100000"/>
              </a:lnSpc>
              <a:spcBef>
                <a:spcPts val="0"/>
              </a:spcBef>
              <a:spcAft>
                <a:spcPts val="0"/>
              </a:spcAft>
              <a:buClrTx/>
              <a:buSzTx/>
              <a:buFontTx/>
              <a:buNone/>
              <a:tabLst/>
              <a:defRPr/>
            </a:pPr>
            <a:r>
              <a:rPr lang="en-US" dirty="0">
                <a:effectLst/>
                <a:ea typeface="Calibri" panose="020F0502020204030204" pitchFamily="34" charset="0"/>
                <a:cs typeface="Arial" panose="020B0604020202020204" pitchFamily="34" charset="0"/>
              </a:rPr>
              <a:t>Visit the </a:t>
            </a:r>
            <a:r>
              <a:rPr lang="en-US" b="1" dirty="0">
                <a:effectLst/>
                <a:ea typeface="Calibri" panose="020F0502020204030204" pitchFamily="34" charset="0"/>
                <a:cs typeface="Arial" panose="020B0604020202020204" pitchFamily="34" charset="0"/>
              </a:rPr>
              <a:t>Funded Community Stories </a:t>
            </a:r>
            <a:r>
              <a:rPr lang="en-US" dirty="0">
                <a:effectLst/>
                <a:ea typeface="Calibri" panose="020F0502020204030204" pitchFamily="34" charset="0"/>
                <a:cs typeface="Arial" panose="020B0604020202020204" pitchFamily="34" charset="0"/>
              </a:rPr>
              <a:t>page to find inspiration.</a:t>
            </a:r>
          </a:p>
          <a:p>
            <a:pPr marL="355600" indent="-355600"/>
            <a:endParaRPr lang="en-US" dirty="0">
              <a:effectLst/>
              <a:ea typeface="Calibri" panose="020F0502020204030204" pitchFamily="34" charset="0"/>
              <a:cs typeface="Arial" panose="020B0604020202020204" pitchFamily="34" charset="0"/>
            </a:endParaRPr>
          </a:p>
          <a:p>
            <a:pPr marL="355600" indent="-355600"/>
            <a:r>
              <a:rPr lang="en-US" dirty="0">
                <a:effectLst/>
                <a:ea typeface="Calibri" panose="020F0502020204030204" pitchFamily="34" charset="0"/>
                <a:cs typeface="Arial" panose="020B0604020202020204" pitchFamily="34" charset="0"/>
              </a:rPr>
              <a:t>You can even </a:t>
            </a:r>
            <a:r>
              <a:rPr lang="en-US" b="1" dirty="0">
                <a:effectLst/>
                <a:ea typeface="Calibri" panose="020F0502020204030204" pitchFamily="34" charset="0"/>
                <a:cs typeface="Arial" panose="020B0604020202020204" pitchFamily="34" charset="0"/>
              </a:rPr>
              <a:t>Filter by region and subject </a:t>
            </a:r>
            <a:r>
              <a:rPr lang="en-US" b="0" dirty="0">
                <a:effectLst/>
                <a:ea typeface="Calibri" panose="020F0502020204030204" pitchFamily="34" charset="0"/>
                <a:cs typeface="Arial" panose="020B0604020202020204" pitchFamily="34" charset="0"/>
              </a:rPr>
              <a:t>to find relevant projects. </a:t>
            </a:r>
            <a:endParaRPr lang="en-US" b="1" dirty="0">
              <a:effectLst/>
              <a:ea typeface="Calibri" panose="020F0502020204030204" pitchFamily="34" charset="0"/>
              <a:cs typeface="Arial" panose="020B0604020202020204" pitchFamily="34" charset="0"/>
            </a:endParaRPr>
          </a:p>
          <a:p>
            <a:pPr marL="355600" indent="-355600"/>
            <a:endParaRPr lang="en-US" dirty="0">
              <a:effectLst/>
              <a:ea typeface="Calibri" panose="020F0502020204030204" pitchFamily="34" charset="0"/>
              <a:cs typeface="Arial" panose="020B0604020202020204" pitchFamily="34" charset="0"/>
            </a:endParaRPr>
          </a:p>
          <a:p>
            <a:pPr marL="355600" indent="-355600"/>
            <a:endParaRPr lang="en-US" dirty="0">
              <a:effectLst/>
              <a:ea typeface="Calibri" panose="020F0502020204030204" pitchFamily="34" charset="0"/>
              <a:cs typeface="Arial" panose="020B0604020202020204" pitchFamily="34" charset="0"/>
            </a:endParaRPr>
          </a:p>
          <a:p>
            <a:pPr marL="0" lvl="0" indent="0">
              <a:buFont typeface="Arial" panose="020B0604020202020204" pitchFamily="34" charset="0"/>
              <a:buNone/>
            </a:pPr>
            <a:endParaRPr lang="en-CA" b="1" dirty="0">
              <a:cs typeface="Calibri" panose="020F0502020204030204"/>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14</a:t>
            </a:fld>
            <a:endParaRPr lang="en-CA"/>
          </a:p>
        </p:txBody>
      </p:sp>
    </p:spTree>
    <p:extLst>
      <p:ext uri="{BB962C8B-B14F-4D97-AF65-F5344CB8AC3E}">
        <p14:creationId xmlns:p14="http://schemas.microsoft.com/office/powerpoint/2010/main" val="3866988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CA" i="1" dirty="0">
                <a:solidFill>
                  <a:srgbClr val="454545"/>
                </a:solidFill>
                <a:cs typeface="Calibri"/>
              </a:rPr>
              <a:t>STÉPHANE</a:t>
            </a:r>
          </a:p>
          <a:p>
            <a:pPr marL="0" indent="0">
              <a:buFont typeface="Arial" panose="020B0604020202020204" pitchFamily="34" charset="0"/>
              <a:buNone/>
              <a:defRPr/>
            </a:pPr>
            <a:endParaRPr lang="en-CA" dirty="0">
              <a:cs typeface="Calibri"/>
            </a:endParaRPr>
          </a:p>
          <a:p>
            <a:pPr marL="0" indent="0">
              <a:buFont typeface="Arial" panose="020B0604020202020204" pitchFamily="34" charset="0"/>
              <a:buNone/>
              <a:defRPr/>
            </a:pPr>
            <a:r>
              <a:rPr lang="en-CA" b="0" dirty="0">
                <a:cs typeface="Calibri"/>
              </a:rPr>
              <a:t>Now that you have a better sense of what your project will be, it’s time to </a:t>
            </a:r>
            <a:r>
              <a:rPr lang="en-CA" b="1" dirty="0">
                <a:cs typeface="Calibri"/>
              </a:rPr>
              <a:t>build your team.</a:t>
            </a:r>
          </a:p>
          <a:p>
            <a:pPr marL="0" indent="0">
              <a:buFont typeface="Arial" panose="020B0604020202020204" pitchFamily="34" charset="0"/>
              <a:buNone/>
              <a:defRPr/>
            </a:pPr>
            <a:endParaRPr lang="en-CA" b="0" dirty="0">
              <a:cs typeface="Calibri"/>
            </a:endParaRPr>
          </a:p>
          <a:p>
            <a:pPr marL="0" indent="0">
              <a:buFont typeface="Arial" panose="020B0604020202020204" pitchFamily="34" charset="0"/>
              <a:buNone/>
              <a:defRPr/>
            </a:pPr>
            <a:r>
              <a:rPr lang="en-CA" b="0" dirty="0">
                <a:cs typeface="Calibri"/>
              </a:rPr>
              <a:t>A strong </a:t>
            </a:r>
            <a:r>
              <a:rPr lang="en-CA" b="1" dirty="0">
                <a:cs typeface="Calibri"/>
              </a:rPr>
              <a:t>Team</a:t>
            </a:r>
            <a:r>
              <a:rPr lang="en-CA" b="0" dirty="0">
                <a:cs typeface="Calibri"/>
              </a:rPr>
              <a:t>, will expand your capacity and expertise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effectLst/>
              </a:rPr>
              <a:t>In the application portal, you will be asked to list your team members, including their: </a:t>
            </a:r>
            <a:r>
              <a:rPr lang="en-CA" b="1" dirty="0">
                <a:effectLst/>
              </a:rPr>
              <a:t>role</a:t>
            </a:r>
            <a:r>
              <a:rPr lang="en-CA" dirty="0">
                <a:effectLst/>
              </a:rPr>
              <a:t>, </a:t>
            </a:r>
            <a:r>
              <a:rPr lang="en-CA" b="1" dirty="0">
                <a:effectLst/>
              </a:rPr>
              <a:t>name</a:t>
            </a:r>
            <a:r>
              <a:rPr lang="en-CA" dirty="0">
                <a:effectLst/>
              </a:rPr>
              <a:t>, and </a:t>
            </a:r>
            <a:r>
              <a:rPr lang="en-CA" b="1" dirty="0">
                <a:effectLst/>
              </a:rPr>
              <a:t>relevant expertise</a:t>
            </a:r>
            <a:r>
              <a:rPr lang="en-CA" dirty="0">
                <a:effectLst/>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effectLst/>
              </a:rPr>
              <a:t>Keep in mind that one person can fill more than one role, but only if they have the capacity.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dirty="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a:effectLst/>
              </a:rPr>
              <a:t>To help you build your dream team, here are </a:t>
            </a:r>
            <a:r>
              <a:rPr lang="en-CA" b="1" dirty="0">
                <a:effectLst/>
                <a:ea typeface="Calibri" panose="020F0502020204030204" pitchFamily="34" charset="0"/>
                <a:cs typeface="Calibri" panose="020F0502020204030204"/>
              </a:rPr>
              <a:t>Key roles for all projects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dirty="0">
                <a:effectLst/>
                <a:ea typeface="Calibri" panose="020F0502020204030204" pitchFamily="34" charset="0"/>
                <a:cs typeface="Times New Roman" panose="02020603050405020304" pitchFamily="18" charset="0"/>
              </a:rPr>
              <a:t>Project coordinator / manager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dirty="0">
                <a:effectLst/>
                <a:ea typeface="Calibri" panose="020F0502020204030204" pitchFamily="34" charset="0"/>
                <a:cs typeface="Times New Roman" panose="02020603050405020304" pitchFamily="18" charset="0"/>
              </a:rPr>
              <a:t>Curator / Researcher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effectLst/>
                <a:ea typeface="Calibri" panose="020F0502020204030204" pitchFamily="34" charset="0"/>
                <a:cs typeface="Times New Roman" panose="02020603050405020304" pitchFamily="18" charset="0"/>
              </a:rPr>
              <a:t>A </a:t>
            </a:r>
            <a:r>
              <a:rPr lang="en-CA" b="1" dirty="0">
                <a:effectLst/>
                <a:ea typeface="Calibri" panose="020F0502020204030204" pitchFamily="34" charset="0"/>
                <a:cs typeface="Times New Roman" panose="02020603050405020304" pitchFamily="18" charset="0"/>
              </a:rPr>
              <a:t>writer</a:t>
            </a:r>
            <a:endParaRPr lang="en-CA" dirty="0">
              <a:effectLst/>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dirty="0">
                <a:effectLst/>
                <a:ea typeface="Calibri" panose="020F0502020204030204" pitchFamily="34" charset="0"/>
                <a:cs typeface="Times New Roman" panose="02020603050405020304" pitchFamily="18" charset="0"/>
              </a:rPr>
              <a:t>Content Integration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effectLst/>
                <a:ea typeface="Calibri" panose="020F0502020204030204" pitchFamily="34" charset="0"/>
                <a:cs typeface="Times New Roman" panose="02020603050405020304" pitchFamily="18" charset="0"/>
              </a:rPr>
              <a:t>A </a:t>
            </a:r>
            <a:r>
              <a:rPr lang="en-CA" b="1" dirty="0">
                <a:effectLst/>
                <a:ea typeface="Calibri" panose="020F0502020204030204" pitchFamily="34" charset="0"/>
                <a:cs typeface="Times New Roman" panose="02020603050405020304" pitchFamily="18" charset="0"/>
              </a:rPr>
              <a:t>professional translator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dirty="0">
                <a:effectLst/>
                <a:ea typeface="Calibri" panose="020F0502020204030204" pitchFamily="34" charset="0"/>
                <a:cs typeface="Times New Roman" panose="02020603050405020304" pitchFamily="18" charset="0"/>
              </a:rPr>
              <a:t>Professional editors</a:t>
            </a:r>
            <a:endParaRPr lang="en-CA" dirty="0">
              <a:solidFill>
                <a:srgbClr val="FF0000"/>
              </a:solidFill>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dirty="0">
                <a:cs typeface="Calibri" panose="020F0502020204030204"/>
              </a:rPr>
              <a:t>Other roles to consider depending on the project needs:</a:t>
            </a:r>
          </a:p>
          <a:p>
            <a:pPr marL="171450" lvl="0" indent="-171450">
              <a:buFont typeface="Arial" panose="020B0604020202020204" pitchFamily="34" charset="0"/>
              <a:buChar char="•"/>
            </a:pPr>
            <a:r>
              <a:rPr lang="en-CA" b="1" dirty="0"/>
              <a:t>Videographer / Photographer / Audio Technician</a:t>
            </a:r>
            <a:r>
              <a:rPr lang="en-CA" b="0" dirty="0"/>
              <a:t> </a:t>
            </a:r>
          </a:p>
          <a:p>
            <a:pPr marL="171450" lvl="0" indent="-171450">
              <a:buFont typeface="Arial" panose="020B0604020202020204" pitchFamily="34" charset="0"/>
              <a:buChar char="•"/>
            </a:pPr>
            <a:r>
              <a:rPr lang="en-CA" b="0" dirty="0"/>
              <a:t>A </a:t>
            </a:r>
            <a:r>
              <a:rPr lang="en-CA" b="1" dirty="0"/>
              <a:t>profession interviewer </a:t>
            </a:r>
          </a:p>
          <a:p>
            <a:pPr marL="171450" lvl="0" indent="-171450">
              <a:buFont typeface="Arial" panose="020B0604020202020204" pitchFamily="34" charset="0"/>
              <a:buChar char="•"/>
            </a:pPr>
            <a:r>
              <a:rPr lang="en-CA" b="1" dirty="0"/>
              <a:t>Designer, Illustrations or other types of Graphic Artist</a:t>
            </a:r>
            <a:r>
              <a:rPr lang="en-CA" b="0" dirty="0"/>
              <a:t>.</a:t>
            </a:r>
          </a:p>
          <a:p>
            <a:pPr marL="171450" lvl="0" indent="-171450">
              <a:buFont typeface="Arial" panose="020B0604020202020204" pitchFamily="34" charset="0"/>
              <a:buChar char="•"/>
            </a:pPr>
            <a:r>
              <a:rPr lang="en-CA" b="1" i="0" dirty="0"/>
              <a:t>Curriculum </a:t>
            </a:r>
            <a:r>
              <a:rPr lang="en-CA" b="1" dirty="0"/>
              <a:t>Experts</a:t>
            </a:r>
            <a:r>
              <a:rPr lang="en-CA" b="0" dirty="0"/>
              <a:t>.</a:t>
            </a:r>
          </a:p>
          <a:p>
            <a:pPr marL="171450" lvl="0" indent="-171450">
              <a:buFont typeface="Arial" panose="020B0604020202020204" pitchFamily="34" charset="0"/>
              <a:buChar char="•"/>
            </a:pPr>
            <a:r>
              <a:rPr lang="en-CA" b="1" dirty="0"/>
              <a:t>Community Consultants and community engagement experts</a:t>
            </a:r>
            <a:r>
              <a:rPr lang="en-CA" b="0" dirty="0"/>
              <a:t>. </a:t>
            </a:r>
          </a:p>
          <a:p>
            <a:pPr marL="171450" lvl="0" indent="-171450">
              <a:buFont typeface="Arial" panose="020B0604020202020204" pitchFamily="34" charset="0"/>
              <a:buChar char="•"/>
            </a:pPr>
            <a:r>
              <a:rPr lang="en-CA" b="1" dirty="0"/>
              <a:t>Marketing &amp; Promotion</a:t>
            </a:r>
            <a:r>
              <a:rPr lang="en-CA" b="0" dirty="0"/>
              <a:t>.</a:t>
            </a:r>
            <a:br>
              <a:rPr lang="en-CA" b="0" dirty="0"/>
            </a:br>
            <a:endParaRPr lang="en-CA" b="0" dirty="0"/>
          </a:p>
        </p:txBody>
      </p:sp>
      <p:sp>
        <p:nvSpPr>
          <p:cNvPr id="4" name="Slide Number Placeholder 3"/>
          <p:cNvSpPr>
            <a:spLocks noGrp="1"/>
          </p:cNvSpPr>
          <p:nvPr>
            <p:ph type="sldNum" sz="quarter" idx="5"/>
          </p:nvPr>
        </p:nvSpPr>
        <p:spPr/>
        <p:txBody>
          <a:bodyPr/>
          <a:lstStyle/>
          <a:p>
            <a:fld id="{2EAEA0D0-9356-4176-95B5-22B763160A35}" type="slidenum">
              <a:rPr lang="en-CA" smtClean="0"/>
              <a:t>15</a:t>
            </a:fld>
            <a:endParaRPr lang="en-CA"/>
          </a:p>
        </p:txBody>
      </p:sp>
    </p:spTree>
    <p:extLst>
      <p:ext uri="{BB962C8B-B14F-4D97-AF65-F5344CB8AC3E}">
        <p14:creationId xmlns:p14="http://schemas.microsoft.com/office/powerpoint/2010/main" val="3656675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CA" i="1" dirty="0">
                <a:solidFill>
                  <a:srgbClr val="454545"/>
                </a:solidFill>
                <a:cs typeface="Calibri"/>
              </a:rPr>
              <a:t>STÉPHANE</a:t>
            </a:r>
            <a:endParaRPr lang="en-US" b="0" dirty="0">
              <a:cs typeface="Calibri"/>
            </a:endParaRPr>
          </a:p>
          <a:p>
            <a:pPr marL="0" indent="0">
              <a:buFont typeface="Arial" panose="020B0604020202020204" pitchFamily="34" charset="0"/>
              <a:buNone/>
              <a:defRPr/>
            </a:pPr>
            <a:endParaRPr lang="en-US" b="0" dirty="0">
              <a:cs typeface="Calibri"/>
            </a:endParaRPr>
          </a:p>
          <a:p>
            <a:pPr marL="0" indent="0">
              <a:buFont typeface="Arial" panose="020B0604020202020204" pitchFamily="34" charset="0"/>
              <a:buNone/>
              <a:defRPr/>
            </a:pPr>
            <a:r>
              <a:rPr lang="en-US" b="0" dirty="0">
                <a:cs typeface="Calibri"/>
              </a:rPr>
              <a:t>Scope, budget and schedule are related and need to speak to each other – be sure to show this for a strong proposal.</a:t>
            </a:r>
          </a:p>
          <a:p>
            <a:pPr marL="0" indent="0">
              <a:buFont typeface="Arial" panose="020B0604020202020204" pitchFamily="34" charset="0"/>
              <a:buNone/>
              <a:defRPr/>
            </a:pPr>
            <a:endParaRPr lang="en-US" b="0"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cs typeface="Calibri"/>
              </a:rPr>
              <a:t>The schedule is an important document to </a:t>
            </a:r>
            <a:r>
              <a:rPr lang="en-US" b="1" dirty="0">
                <a:cs typeface="Calibri"/>
              </a:rPr>
              <a:t>plan</a:t>
            </a:r>
            <a:r>
              <a:rPr lang="en-US" b="0" dirty="0">
                <a:cs typeface="Calibri"/>
              </a:rPr>
              <a:t> the necessary </a:t>
            </a:r>
            <a:r>
              <a:rPr lang="en-US" b="1" dirty="0">
                <a:cs typeface="Calibri"/>
              </a:rPr>
              <a:t>tasks</a:t>
            </a:r>
            <a:r>
              <a:rPr lang="en-US" b="0" dirty="0">
                <a:cs typeface="Calibri"/>
              </a:rPr>
              <a:t>, and allocate the </a:t>
            </a:r>
            <a:r>
              <a:rPr lang="en-US" b="1" dirty="0">
                <a:cs typeface="Calibri"/>
              </a:rPr>
              <a:t>time</a:t>
            </a:r>
            <a:r>
              <a:rPr lang="en-US" b="0" dirty="0">
                <a:cs typeface="Calibri"/>
              </a:rPr>
              <a:t> and </a:t>
            </a:r>
            <a:r>
              <a:rPr lang="en-US" b="1" dirty="0">
                <a:cs typeface="Calibri"/>
              </a:rPr>
              <a:t>resources</a:t>
            </a:r>
            <a:r>
              <a:rPr lang="en-US" b="0" dirty="0">
                <a:cs typeface="Calibri"/>
              </a:rPr>
              <a:t> required to complete them.</a:t>
            </a:r>
          </a:p>
          <a:p>
            <a:pPr marL="0" indent="0">
              <a:buFont typeface="Arial" panose="020B0604020202020204" pitchFamily="34" charset="0"/>
              <a:buNone/>
              <a:defRPr/>
            </a:pPr>
            <a:endParaRPr lang="en-US" b="0" dirty="0">
              <a:cs typeface="Calibri"/>
            </a:endParaRPr>
          </a:p>
          <a:p>
            <a:pPr marL="0" indent="0">
              <a:buFont typeface="Arial" panose="020B0604020202020204" pitchFamily="34" charset="0"/>
              <a:buNone/>
              <a:defRPr/>
            </a:pPr>
            <a:r>
              <a:rPr lang="en-US" b="0" dirty="0">
                <a:cs typeface="Calibri"/>
              </a:rPr>
              <a:t>DMC provides a </a:t>
            </a:r>
            <a:r>
              <a:rPr lang="en-US" b="1" dirty="0">
                <a:cs typeface="Calibri"/>
              </a:rPr>
              <a:t>Schedule template </a:t>
            </a:r>
            <a:r>
              <a:rPr lang="en-US" b="0" dirty="0">
                <a:cs typeface="Calibri"/>
              </a:rPr>
              <a:t>to ensure you capture all key tasks and dates. </a:t>
            </a:r>
          </a:p>
          <a:p>
            <a:pPr marL="0" indent="0">
              <a:buFont typeface="Arial" panose="020B0604020202020204" pitchFamily="34" charset="0"/>
              <a:buNone/>
              <a:defRPr/>
            </a:pPr>
            <a:endParaRPr lang="en-US" b="0" dirty="0">
              <a:cs typeface="Calibri"/>
            </a:endParaRPr>
          </a:p>
          <a:p>
            <a:pPr marL="0" indent="0">
              <a:buFont typeface="Arial" panose="020B0604020202020204" pitchFamily="34" charset="0"/>
              <a:buNone/>
              <a:defRPr/>
            </a:pPr>
            <a:r>
              <a:rPr lang="en-US" b="0" dirty="0">
                <a:cs typeface="Calibri"/>
              </a:rPr>
              <a:t>The DMC template </a:t>
            </a:r>
          </a:p>
          <a:p>
            <a:pPr marL="171450" indent="-171450">
              <a:buFont typeface="Arial" panose="020B0604020202020204" pitchFamily="34" charset="0"/>
              <a:buChar char="•"/>
              <a:defRPr/>
            </a:pPr>
            <a:r>
              <a:rPr lang="en-US" b="1" dirty="0">
                <a:cs typeface="Calibri"/>
              </a:rPr>
              <a:t>Breaks down </a:t>
            </a:r>
            <a:r>
              <a:rPr lang="en-US" b="0" dirty="0">
                <a:cs typeface="Calibri"/>
              </a:rPr>
              <a:t>and </a:t>
            </a:r>
            <a:r>
              <a:rPr lang="en-US" b="1" dirty="0">
                <a:cs typeface="Calibri"/>
              </a:rPr>
              <a:t>itemizes</a:t>
            </a:r>
            <a:r>
              <a:rPr lang="en-US" b="0" dirty="0">
                <a:cs typeface="Calibri"/>
              </a:rPr>
              <a:t> all tasks </a:t>
            </a:r>
            <a:r>
              <a:rPr lang="en-US" b="1" dirty="0">
                <a:cs typeface="Calibri"/>
              </a:rPr>
              <a:t>in a logical order</a:t>
            </a:r>
          </a:p>
          <a:p>
            <a:pPr marL="628650" lvl="1" indent="-171450">
              <a:buFont typeface="Arial" panose="020B0604020202020204" pitchFamily="34" charset="0"/>
              <a:buChar char="•"/>
              <a:defRPr/>
            </a:pPr>
            <a:r>
              <a:rPr lang="en-US" b="0" dirty="0">
                <a:cs typeface="Calibri"/>
              </a:rPr>
              <a:t>Feel to add any missing tasks that are specific to the project</a:t>
            </a:r>
          </a:p>
          <a:p>
            <a:pPr marL="628650" lvl="1" indent="-171450">
              <a:buFont typeface="Arial" panose="020B0604020202020204" pitchFamily="34" charset="0"/>
              <a:buChar char="•"/>
              <a:defRPr/>
            </a:pPr>
            <a:r>
              <a:rPr lang="en-US" b="0" dirty="0">
                <a:cs typeface="Calibri"/>
              </a:rPr>
              <a:t>Or delete tasks that aren’t relevant to the project</a:t>
            </a:r>
          </a:p>
          <a:p>
            <a:pPr marL="171450" lvl="0" indent="-171450">
              <a:buFont typeface="Arial" panose="020B0604020202020204" pitchFamily="34" charset="0"/>
              <a:buChar char="•"/>
              <a:defRPr/>
            </a:pPr>
            <a:r>
              <a:rPr lang="en-US" b="0" dirty="0">
                <a:cs typeface="Calibri"/>
              </a:rPr>
              <a:t>Be sure to add a </a:t>
            </a:r>
            <a:r>
              <a:rPr lang="en-US" b="1" dirty="0">
                <a:cs typeface="Calibri"/>
              </a:rPr>
              <a:t>start</a:t>
            </a:r>
            <a:r>
              <a:rPr lang="en-US" b="0" dirty="0">
                <a:cs typeface="Calibri"/>
              </a:rPr>
              <a:t> and </a:t>
            </a:r>
            <a:r>
              <a:rPr lang="en-US" b="1" dirty="0">
                <a:cs typeface="Calibri"/>
              </a:rPr>
              <a:t>finish date </a:t>
            </a:r>
            <a:r>
              <a:rPr lang="en-US" b="0" dirty="0">
                <a:cs typeface="Calibri"/>
              </a:rPr>
              <a:t>to every task</a:t>
            </a:r>
            <a:endParaRPr lang="en-US" b="1" dirty="0">
              <a:cs typeface="Calibri"/>
            </a:endParaRPr>
          </a:p>
          <a:p>
            <a:pPr marL="171450" lvl="0" indent="-171450">
              <a:buFont typeface="Arial" panose="020B0604020202020204" pitchFamily="34" charset="0"/>
              <a:buChar char="•"/>
              <a:defRPr/>
            </a:pPr>
            <a:r>
              <a:rPr lang="en-US" b="0" dirty="0">
                <a:cs typeface="Calibri"/>
              </a:rPr>
              <a:t>And be sure to </a:t>
            </a:r>
            <a:r>
              <a:rPr lang="en-US" b="1" dirty="0">
                <a:cs typeface="Calibri"/>
              </a:rPr>
              <a:t>assign one or more team member </a:t>
            </a:r>
            <a:r>
              <a:rPr lang="en-US" b="0" dirty="0">
                <a:cs typeface="Calibri"/>
              </a:rPr>
              <a:t>to each task to indicate who will be completing the work</a:t>
            </a:r>
            <a:br>
              <a:rPr lang="en-US" b="1" dirty="0">
                <a:cs typeface="Calibri"/>
              </a:rPr>
            </a:br>
            <a:endParaRPr lang="en-US" b="1" dirty="0">
              <a:cs typeface="Calibri"/>
            </a:endParaRPr>
          </a:p>
          <a:p>
            <a:pPr marL="0" indent="0">
              <a:buFont typeface="Arial" panose="020B0604020202020204" pitchFamily="34" charset="0"/>
              <a:buNone/>
              <a:defRPr/>
            </a:pPr>
            <a:r>
              <a:rPr lang="en-US" b="0" dirty="0">
                <a:cs typeface="Calibri"/>
              </a:rPr>
              <a:t>The template includes the 3 DMC deliverables and reviews</a:t>
            </a:r>
          </a:p>
          <a:p>
            <a:pPr marL="0" indent="0">
              <a:buFont typeface="Arial" panose="020B0604020202020204" pitchFamily="34" charset="0"/>
              <a:buNone/>
              <a:defRPr/>
            </a:pPr>
            <a:endParaRPr lang="en-US" b="0" dirty="0">
              <a:cs typeface="Calibri"/>
            </a:endParaRPr>
          </a:p>
          <a:p>
            <a:pPr marL="0" indent="0">
              <a:buFont typeface="Arial" panose="020B0604020202020204" pitchFamily="34" charset="0"/>
              <a:buNone/>
              <a:defRPr/>
            </a:pPr>
            <a:r>
              <a:rPr lang="en-US" b="0" dirty="0">
                <a:cs typeface="Calibri"/>
              </a:rPr>
              <a:t>If the project includes community engagement or consultations, be sure to include them in the schedule.</a:t>
            </a:r>
          </a:p>
          <a:p>
            <a:pPr marL="0" indent="0">
              <a:buFont typeface="Arial" panose="020B0604020202020204" pitchFamily="34" charset="0"/>
              <a:buNone/>
              <a:defRPr/>
            </a:pPr>
            <a:endParaRPr lang="en-US" b="0"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cs typeface="Calibri"/>
              </a:rPr>
              <a:t>Other schedule considerations: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Project start date should be no earlier than June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Assess your digital capacities and allow more time for tasks with a learning curves.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Be realistic in estimating task durations.</a:t>
            </a:r>
          </a:p>
          <a:p>
            <a:pPr>
              <a:defRPr/>
            </a:pPr>
            <a:endParaRPr lang="en-US" dirty="0">
              <a:cs typeface="Calibri"/>
            </a:endParaRPr>
          </a:p>
          <a:p>
            <a:pPr>
              <a:defRPr/>
            </a:pPr>
            <a:endParaRPr lang="en-US" dirty="0">
              <a:cs typeface="Calibri"/>
            </a:endParaRPr>
          </a:p>
          <a:p>
            <a:pPr>
              <a:defRPr/>
            </a:pPr>
            <a:endParaRPr lang="en-CA" dirty="0">
              <a:cs typeface="Calibri"/>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16</a:t>
            </a:fld>
            <a:endParaRPr lang="en-CA"/>
          </a:p>
        </p:txBody>
      </p:sp>
    </p:spTree>
    <p:extLst>
      <p:ext uri="{BB962C8B-B14F-4D97-AF65-F5344CB8AC3E}">
        <p14:creationId xmlns:p14="http://schemas.microsoft.com/office/powerpoint/2010/main" val="2471911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a:solidFill>
                  <a:srgbClr val="454545"/>
                </a:solidFill>
                <a:cs typeface="Calibri"/>
              </a:rPr>
              <a:t>STÉPHANE</a:t>
            </a:r>
            <a:endParaRPr lang="en-CA" dirty="0"/>
          </a:p>
          <a:p>
            <a:endParaRPr lang="en-CA" dirty="0"/>
          </a:p>
          <a:p>
            <a:r>
              <a:rPr lang="en-CA" dirty="0"/>
              <a:t>We also provide a </a:t>
            </a:r>
            <a:r>
              <a:rPr lang="en-CA" b="1" dirty="0"/>
              <a:t>Budget Template </a:t>
            </a:r>
            <a:r>
              <a:rPr lang="en-CA" dirty="0"/>
              <a:t>to help in the budgeting process.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good budgeting process will </a:t>
            </a:r>
            <a:r>
              <a:rPr lang="en-CA" b="1" dirty="0"/>
              <a:t>ensure</a:t>
            </a:r>
            <a:r>
              <a:rPr lang="en-CA" dirty="0"/>
              <a:t> that </a:t>
            </a:r>
            <a:r>
              <a:rPr lang="en-CA" b="1" dirty="0"/>
              <a:t>costs are defined</a:t>
            </a:r>
            <a:r>
              <a:rPr lang="en-CA" dirty="0"/>
              <a:t>, with verified </a:t>
            </a:r>
            <a:r>
              <a:rPr lang="en-CA" b="1" dirty="0"/>
              <a:t>estimates</a:t>
            </a:r>
            <a:r>
              <a:rPr lang="en-CA" dirty="0"/>
              <a:t>, ultimately </a:t>
            </a:r>
            <a:r>
              <a:rPr lang="en-CA" b="1" dirty="0"/>
              <a:t>confirming the requested amount</a:t>
            </a:r>
            <a:r>
              <a:rPr lang="en-CA" dirty="0"/>
              <a:t>.</a:t>
            </a:r>
          </a:p>
          <a:p>
            <a:endParaRPr lang="en-CA" dirty="0"/>
          </a:p>
          <a:p>
            <a:r>
              <a:rPr lang="en-CA" dirty="0"/>
              <a:t>You will need to enter</a:t>
            </a:r>
          </a:p>
          <a:p>
            <a:pPr marL="171450" indent="-171450">
              <a:buFont typeface="Arial" panose="020B0604020202020204" pitchFamily="34" charset="0"/>
              <a:buChar char="•"/>
            </a:pPr>
            <a:r>
              <a:rPr lang="en-CA" b="1" dirty="0"/>
              <a:t>The estimates</a:t>
            </a:r>
            <a:r>
              <a:rPr lang="en-CA" b="0" dirty="0"/>
              <a:t> for each cost</a:t>
            </a:r>
            <a:endParaRPr lang="en-CA"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dirty="0"/>
              <a:t>The basis for the costs with calculations</a:t>
            </a:r>
            <a:br>
              <a:rPr lang="en-CA" dirty="0"/>
            </a:br>
            <a:r>
              <a:rPr lang="en-US" dirty="0"/>
              <a:t>Details such as estimated hours, rates, fees, and more</a:t>
            </a:r>
            <a:endParaRPr lang="en-CA" dirty="0"/>
          </a:p>
          <a:p>
            <a:pPr marL="171450" indent="-171450">
              <a:buFont typeface="Arial" panose="020B0604020202020204" pitchFamily="34" charset="0"/>
              <a:buChar char="•"/>
            </a:pPr>
            <a:endParaRPr lang="en-CA" dirty="0"/>
          </a:p>
          <a:p>
            <a:pPr marL="0" indent="0">
              <a:buFont typeface="Arial" panose="020B0604020202020204" pitchFamily="34" charset="0"/>
              <a:buNone/>
            </a:pPr>
            <a:r>
              <a:rPr lang="en-CA" dirty="0"/>
              <a:t>The total expenditures for DMC contribution must total $25,000.</a:t>
            </a:r>
          </a:p>
          <a:p>
            <a:pPr marL="0" indent="0">
              <a:buFont typeface="Arial" panose="020B0604020202020204" pitchFamily="34" charset="0"/>
              <a:buNone/>
            </a:pPr>
            <a:endParaRPr lang="en-CA" dirty="0"/>
          </a:p>
          <a:p>
            <a:pPr marL="0" indent="0">
              <a:buFont typeface="Arial" panose="020B0604020202020204" pitchFamily="34" charset="0"/>
              <a:buNone/>
            </a:pPr>
            <a:r>
              <a:rPr lang="en-CA" dirty="0"/>
              <a:t>Be sure to include contributions from your organisation and other project partners.</a:t>
            </a:r>
          </a:p>
          <a:p>
            <a:pPr marL="171450" indent="-171450">
              <a:buFont typeface="Arial" panose="020B0604020202020204" pitchFamily="34" charset="0"/>
              <a:buChar char="•"/>
            </a:pPr>
            <a:r>
              <a:rPr lang="en-CA" dirty="0"/>
              <a:t>These contributions can be </a:t>
            </a:r>
            <a:r>
              <a:rPr lang="en-CA" b="1" dirty="0"/>
              <a:t>financial</a:t>
            </a:r>
            <a:r>
              <a:rPr lang="en-CA" dirty="0"/>
              <a:t> or </a:t>
            </a:r>
            <a:r>
              <a:rPr lang="en-CA" b="1" dirty="0"/>
              <a:t>in-kind</a:t>
            </a:r>
            <a:r>
              <a:rPr lang="en-CA" dirty="0"/>
              <a:t>.</a:t>
            </a:r>
          </a:p>
          <a:p>
            <a:pPr marL="171450" indent="-171450">
              <a:buFont typeface="Arial" panose="020B0604020202020204" pitchFamily="34" charset="0"/>
              <a:buChar char="•"/>
            </a:pPr>
            <a:r>
              <a:rPr lang="en-CA" dirty="0"/>
              <a:t>Any partner contributions should be confirmed in a </a:t>
            </a:r>
            <a:r>
              <a:rPr lang="en-CA" b="1" dirty="0"/>
              <a:t>letter of support</a:t>
            </a:r>
            <a:r>
              <a:rPr lang="en-CA" dirty="0"/>
              <a:t>.</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Be sure that all costs are eligible. Consult eligible and ineligible cost in the </a:t>
            </a:r>
            <a:r>
              <a:rPr lang="en-CA" b="1" dirty="0"/>
              <a:t>Proposal Questions &amp; Tips </a:t>
            </a:r>
            <a:r>
              <a:rPr lang="en-CA" b="0" dirty="0"/>
              <a:t>tab of the funding page. </a:t>
            </a:r>
            <a:endParaRPr lang="en-CA"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We are looking for a budget that captures the </a:t>
            </a:r>
            <a:r>
              <a:rPr lang="en-CA" b="1" dirty="0"/>
              <a:t>TOTAL VALUE </a:t>
            </a:r>
            <a:r>
              <a:rPr lang="en-CA" b="0" dirty="0"/>
              <a:t>of the project</a:t>
            </a:r>
            <a:r>
              <a:rPr lang="en-CA" b="1" dirty="0"/>
              <a:t>, </a:t>
            </a:r>
            <a:r>
              <a:rPr lang="en-CA" b="0" dirty="0"/>
              <a:t>clearly identifies the </a:t>
            </a:r>
            <a:r>
              <a:rPr lang="en-CA" b="1" dirty="0"/>
              <a:t>funds requested from DMC </a:t>
            </a:r>
            <a:r>
              <a:rPr lang="en-CA" b="0" dirty="0"/>
              <a:t>and</a:t>
            </a:r>
            <a:r>
              <a:rPr lang="en-CA" b="1" dirty="0"/>
              <a:t> what has been secured by other means. </a:t>
            </a:r>
          </a:p>
        </p:txBody>
      </p:sp>
      <p:sp>
        <p:nvSpPr>
          <p:cNvPr id="4" name="Slide Number Placeholder 3"/>
          <p:cNvSpPr>
            <a:spLocks noGrp="1"/>
          </p:cNvSpPr>
          <p:nvPr>
            <p:ph type="sldNum" sz="quarter" idx="5"/>
          </p:nvPr>
        </p:nvSpPr>
        <p:spPr/>
        <p:txBody>
          <a:bodyPr/>
          <a:lstStyle/>
          <a:p>
            <a:fld id="{2EAEA0D0-9356-4176-95B5-22B763160A35}" type="slidenum">
              <a:rPr lang="en-CA" smtClean="0"/>
              <a:t>17</a:t>
            </a:fld>
            <a:endParaRPr lang="en-CA"/>
          </a:p>
        </p:txBody>
      </p:sp>
    </p:spTree>
    <p:extLst>
      <p:ext uri="{BB962C8B-B14F-4D97-AF65-F5344CB8AC3E}">
        <p14:creationId xmlns:p14="http://schemas.microsoft.com/office/powerpoint/2010/main" val="3925629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a:solidFill>
                  <a:srgbClr val="454545"/>
                </a:solidFill>
                <a:cs typeface="Calibri"/>
              </a:rPr>
              <a:t>STÉPHANE</a:t>
            </a:r>
            <a:r>
              <a:rPr lang="en-US" dirty="0"/>
              <a:t> </a:t>
            </a:r>
          </a:p>
          <a:p>
            <a:endParaRPr lang="en-US" dirty="0"/>
          </a:p>
          <a:p>
            <a:r>
              <a:rPr lang="en-US" dirty="0"/>
              <a:t>And remember that an </a:t>
            </a:r>
            <a:r>
              <a:rPr lang="en-US" b="1" dirty="0"/>
              <a:t>Awesome Project</a:t>
            </a:r>
            <a:r>
              <a:rPr lang="en-US" b="0" dirty="0"/>
              <a:t> is constituted from strong components, all linking from one another. </a:t>
            </a:r>
          </a:p>
          <a:p>
            <a:endParaRPr lang="en-US" b="0" dirty="0"/>
          </a:p>
          <a:p>
            <a:r>
              <a:rPr lang="en-US" b="0" dirty="0"/>
              <a:t>Thank you for your time and attention.</a:t>
            </a:r>
          </a:p>
          <a:p>
            <a:endParaRPr lang="en-US" b="0" dirty="0"/>
          </a:p>
          <a:p>
            <a:r>
              <a:rPr lang="en-US" b="0" dirty="0"/>
              <a:t>I will pass the presentation back to </a:t>
            </a:r>
            <a:r>
              <a:rPr lang="en-US" b="1" dirty="0"/>
              <a:t>Leah</a:t>
            </a:r>
            <a:r>
              <a:rPr lang="en-US" b="0" dirty="0"/>
              <a:t> who will conclude a few points and lead the Q&amp;A portion of the presentation.</a:t>
            </a:r>
          </a:p>
        </p:txBody>
      </p:sp>
      <p:sp>
        <p:nvSpPr>
          <p:cNvPr id="4" name="Slide Number Placeholder 3"/>
          <p:cNvSpPr>
            <a:spLocks noGrp="1"/>
          </p:cNvSpPr>
          <p:nvPr>
            <p:ph type="sldNum" sz="quarter" idx="5"/>
          </p:nvPr>
        </p:nvSpPr>
        <p:spPr/>
        <p:txBody>
          <a:bodyPr/>
          <a:lstStyle/>
          <a:p>
            <a:fld id="{2EAEA0D0-9356-4176-95B5-22B763160A35}" type="slidenum">
              <a:rPr lang="en-CA" smtClean="0"/>
              <a:t>18</a:t>
            </a:fld>
            <a:endParaRPr lang="en-CA"/>
          </a:p>
        </p:txBody>
      </p:sp>
    </p:spTree>
    <p:extLst>
      <p:ext uri="{BB962C8B-B14F-4D97-AF65-F5344CB8AC3E}">
        <p14:creationId xmlns:p14="http://schemas.microsoft.com/office/powerpoint/2010/main" val="942886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LEAH</a:t>
            </a:r>
          </a:p>
          <a:p>
            <a:r>
              <a:rPr lang="en-CA"/>
              <a:t>On screen you will see a </a:t>
            </a:r>
            <a:r>
              <a:rPr lang="en-CA" b="1"/>
              <a:t>map</a:t>
            </a:r>
            <a:r>
              <a:rPr lang="en-CA"/>
              <a:t> where DMC has funded projects.  </a:t>
            </a:r>
          </a:p>
          <a:p>
            <a:r>
              <a:rPr lang="en-CA"/>
              <a:t>Since 2014 we have invested in 240 projects and provided  close to 20 million dollars of funding.</a:t>
            </a:r>
          </a:p>
          <a:p>
            <a:endParaRPr lang="en-CA"/>
          </a:p>
          <a:p>
            <a:r>
              <a:rPr lang="en-CA"/>
              <a:t>As you can see, we want to expand our reach in the Prairies and the North.</a:t>
            </a:r>
          </a:p>
        </p:txBody>
      </p:sp>
      <p:sp>
        <p:nvSpPr>
          <p:cNvPr id="4" name="Slide Number Placeholder 3"/>
          <p:cNvSpPr>
            <a:spLocks noGrp="1"/>
          </p:cNvSpPr>
          <p:nvPr>
            <p:ph type="sldNum" sz="quarter" idx="5"/>
          </p:nvPr>
        </p:nvSpPr>
        <p:spPr/>
        <p:txBody>
          <a:bodyPr/>
          <a:lstStyle/>
          <a:p>
            <a:fld id="{2EAEA0D0-9356-4176-95B5-22B763160A35}" type="slidenum">
              <a:rPr lang="en-CA" smtClean="0"/>
              <a:t>19</a:t>
            </a:fld>
            <a:endParaRPr lang="en-CA"/>
          </a:p>
        </p:txBody>
      </p:sp>
    </p:spTree>
    <p:extLst>
      <p:ext uri="{BB962C8B-B14F-4D97-AF65-F5344CB8AC3E}">
        <p14:creationId xmlns:p14="http://schemas.microsoft.com/office/powerpoint/2010/main" val="4140431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panose="020F0502020204030204"/>
              </a:rPr>
              <a:t>LEAH </a:t>
            </a:r>
          </a:p>
          <a:p>
            <a:pPr lvl="0"/>
            <a:endParaRPr lang="en-CA" sz="1000" b="1">
              <a:cs typeface="Calibri"/>
            </a:endParaRPr>
          </a:p>
          <a:p>
            <a:pPr lvl="0"/>
            <a:r>
              <a:rPr lang="en-CA" b="0">
                <a:cs typeface="Calibri"/>
              </a:rPr>
              <a:t>I am here today on ZOOM with my </a:t>
            </a:r>
            <a:r>
              <a:rPr lang="en-CA" b="1">
                <a:cs typeface="Calibri"/>
              </a:rPr>
              <a:t>colleagues from DMC:</a:t>
            </a:r>
          </a:p>
          <a:p>
            <a:pPr lvl="0"/>
            <a:endParaRPr lang="en-CA">
              <a:cs typeface="Calibri" panose="020F0502020204030204"/>
            </a:endParaRPr>
          </a:p>
          <a:p>
            <a:pPr marL="171450" lvl="0" indent="-171450">
              <a:buFont typeface="Arial" panose="020B0604020202020204" pitchFamily="34" charset="0"/>
              <a:buChar char="•"/>
            </a:pPr>
            <a:r>
              <a:rPr lang="en-CA" b="0">
                <a:cs typeface="Calibri"/>
              </a:rPr>
              <a:t>Emily Dillabough, Program Coordinator</a:t>
            </a:r>
          </a:p>
          <a:p>
            <a:pPr marL="171450" lvl="0" indent="-171450">
              <a:buFont typeface="Arial" panose="020B0604020202020204" pitchFamily="34" charset="0"/>
              <a:buChar char="•"/>
            </a:pPr>
            <a:r>
              <a:rPr lang="en-CA" b="0">
                <a:cs typeface="Calibri"/>
              </a:rPr>
              <a:t>Michel Joanisse, Technical Lead, User Experience Design &amp; Accessibility</a:t>
            </a:r>
          </a:p>
          <a:p>
            <a:pPr marL="171450" lvl="0" indent="-171450">
              <a:buFont typeface="Arial" panose="020B0604020202020204" pitchFamily="34" charset="0"/>
              <a:buChar char="•"/>
            </a:pPr>
            <a:r>
              <a:rPr lang="fr-FR">
                <a:cs typeface="Calibri" panose="020F0502020204030204"/>
              </a:rPr>
              <a:t>Brigitte Beaulne-Syp, Stéphane Lauzon, Cathy Mitchell, Natalie Roy, et Nathalie Rheault</a:t>
            </a:r>
            <a:r>
              <a:rPr lang="en-CA" b="0">
                <a:cs typeface="Calibri"/>
              </a:rPr>
              <a:t>, Program Officers</a:t>
            </a:r>
          </a:p>
          <a:p>
            <a:pPr lvl="0"/>
            <a:endParaRPr lang="en-CA" b="1">
              <a:cs typeface="Calibri"/>
            </a:endParaRPr>
          </a:p>
          <a:p>
            <a:pPr>
              <a:defRPr/>
            </a:pPr>
            <a:r>
              <a:rPr lang="en-CA" b="1">
                <a:cs typeface="Calibri"/>
              </a:rPr>
              <a:t>ACCESSIBLE DESCRIPTION:</a:t>
            </a:r>
          </a:p>
          <a:p>
            <a:pPr marL="171450" lvl="0" indent="-171450">
              <a:buFont typeface="Arial" panose="020B0604020202020204" pitchFamily="34" charset="0"/>
              <a:buChar char="•"/>
            </a:pPr>
            <a:r>
              <a:rPr lang="en-CA" b="0">
                <a:cs typeface="Calibri"/>
              </a:rPr>
              <a:t>On screen you are seeing 8 headshots of members of the DMC team.</a:t>
            </a:r>
          </a:p>
          <a:p>
            <a:pPr lvl="0"/>
            <a:endParaRPr lang="en-CA" b="1">
              <a:cs typeface="Calibri"/>
            </a:endParaRPr>
          </a:p>
          <a:p>
            <a:pPr lvl="0"/>
            <a:r>
              <a:rPr lang="en-CA" b="1">
                <a:cs typeface="Calibri"/>
              </a:rPr>
              <a:t>I am joining you from Gatineau, Quebec.  Digital Museums Canada is administered by the Canadian Museum of History.</a:t>
            </a:r>
            <a:endParaRPr lang="en-CA"/>
          </a:p>
          <a:p>
            <a:pPr lvl="0"/>
            <a:endParaRPr lang="en-CA" b="1">
              <a:cs typeface="Calibri"/>
            </a:endParaRPr>
          </a:p>
          <a:p>
            <a:pPr lvl="0"/>
            <a:r>
              <a:rPr lang="en-CA" b="1">
                <a:cs typeface="Calibri"/>
              </a:rPr>
              <a:t>LAND ACKNOWLEDGEMENT</a:t>
            </a:r>
            <a:endParaRPr lang="en-CA"/>
          </a:p>
          <a:p>
            <a:r>
              <a:rPr lang="en-CA"/>
              <a:t>The Canadian Museum of History is located on the traditional, unceded territory of the Algonquin </a:t>
            </a:r>
            <a:r>
              <a:rPr lang="en-CA" err="1"/>
              <a:t>Anishinabeg</a:t>
            </a:r>
            <a:r>
              <a:rPr lang="en-CA"/>
              <a:t>. This land has held, and continues to hold, great historical, spiritual and sacred significance. We recognize and honour the enduring presence of the Algonquin people. We also know that you are joining us from many places near and far, and we acknowledge the traditional owners and caretakers of those lands.</a:t>
            </a:r>
            <a:r>
              <a:rPr lang="en-CA" i="1">
                <a:effectLst/>
                <a:ea typeface="Calibri" panose="020F0502020204030204" pitchFamily="34" charset="0"/>
              </a:rPr>
              <a:t> </a:t>
            </a:r>
            <a:endParaRPr lang="en-CA">
              <a:effectLst/>
              <a:ea typeface="Calibri" panose="020F0502020204030204" pitchFamily="34" charset="0"/>
            </a:endParaRPr>
          </a:p>
          <a:p>
            <a:r>
              <a:rPr lang="en-CA" i="1">
                <a:effectLst/>
                <a:ea typeface="Calibri" panose="020F0502020204030204" pitchFamily="34" charset="0"/>
              </a:rPr>
              <a:t> </a:t>
            </a:r>
            <a:endParaRPr lang="en-CA">
              <a:effectLst/>
              <a:ea typeface="Calibri" panose="020F0502020204030204" pitchFamily="34" charset="0"/>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2</a:t>
            </a:fld>
            <a:endParaRPr lang="en-CA"/>
          </a:p>
        </p:txBody>
      </p:sp>
    </p:spTree>
    <p:extLst>
      <p:ext uri="{BB962C8B-B14F-4D97-AF65-F5344CB8AC3E}">
        <p14:creationId xmlns:p14="http://schemas.microsoft.com/office/powerpoint/2010/main" val="872245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dirty="0">
                <a:solidFill>
                  <a:srgbClr val="000000"/>
                </a:solidFill>
                <a:cs typeface="Calibri"/>
              </a:rPr>
              <a:t>LEAH</a:t>
            </a:r>
          </a:p>
          <a:p>
            <a:pPr>
              <a:defRPr/>
            </a:pPr>
            <a:endParaRPr lang="en-CA" dirty="0">
              <a:solidFill>
                <a:srgbClr val="000000"/>
              </a:solidFill>
              <a:cs typeface="Calibri"/>
            </a:endParaRPr>
          </a:p>
          <a:p>
            <a:pPr>
              <a:defRPr/>
            </a:pPr>
            <a:r>
              <a:rPr lang="en-CA" dirty="0">
                <a:solidFill>
                  <a:srgbClr val="000000"/>
                </a:solidFill>
                <a:cs typeface="Calibri"/>
              </a:rPr>
              <a:t>If you enjoyed this presentation but need more assistance, let me direct you to our other initiatives.</a:t>
            </a:r>
          </a:p>
          <a:p>
            <a:pPr>
              <a:defRPr/>
            </a:pPr>
            <a:r>
              <a:rPr lang="en-CA" b="1" dirty="0">
                <a:solidFill>
                  <a:srgbClr val="000000"/>
                </a:solidFill>
                <a:cs typeface="Calibri"/>
              </a:rPr>
              <a:t>This year, we have two new Application Assistance initiatives to support you in your in your application.</a:t>
            </a:r>
          </a:p>
          <a:p>
            <a:pPr>
              <a:defRPr/>
            </a:pPr>
            <a:endParaRPr lang="en-CA" dirty="0">
              <a:solidFill>
                <a:srgbClr val="000000"/>
              </a:solidFill>
              <a:cs typeface="Calibri"/>
            </a:endParaRPr>
          </a:p>
          <a:p>
            <a:pPr>
              <a:defRPr/>
            </a:pPr>
            <a:r>
              <a:rPr lang="en-CA" b="1" dirty="0">
                <a:solidFill>
                  <a:srgbClr val="000000"/>
                </a:solidFill>
                <a:cs typeface="Calibri"/>
              </a:rPr>
              <a:t>Mentorship Chats </a:t>
            </a:r>
          </a:p>
          <a:p>
            <a:pPr>
              <a:lnSpc>
                <a:spcPct val="107000"/>
              </a:lnSpc>
              <a:spcAft>
                <a:spcPts val="800"/>
              </a:spcAft>
            </a:pPr>
            <a:r>
              <a:rPr lang="en-CA" kern="0" dirty="0">
                <a:effectLst/>
                <a:ea typeface="Times New Roman" panose="02020603050405020304" pitchFamily="18" charset="0"/>
                <a:cs typeface="Arial" panose="020B0604020202020204" pitchFamily="34" charset="0"/>
              </a:rPr>
              <a:t>These are one-on-one, 30-minute meeting with a Program Officer to provide tailored help, answer questions and strengthen your organization’s proposal.</a:t>
            </a:r>
          </a:p>
          <a:p>
            <a:pPr>
              <a:lnSpc>
                <a:spcPct val="107000"/>
              </a:lnSpc>
              <a:spcAft>
                <a:spcPts val="800"/>
              </a:spcAft>
            </a:pPr>
            <a:r>
              <a:rPr lang="en-CA" b="0" kern="0" dirty="0">
                <a:effectLst/>
                <a:ea typeface="Times New Roman" panose="02020603050405020304" pitchFamily="18" charset="0"/>
                <a:cs typeface="Arial" panose="020B0604020202020204" pitchFamily="34" charset="0"/>
              </a:rPr>
              <a:t>They are available to DMC priority groups and those applying for the first time.</a:t>
            </a:r>
            <a:endParaRPr lang="en-CA" b="0" kern="100" dirty="0">
              <a:effectLst/>
              <a:ea typeface="Calibri" panose="020F0502020204030204" pitchFamily="34" charset="0"/>
              <a:cs typeface="Arial" panose="020B0604020202020204" pitchFamily="34" charset="0"/>
            </a:endParaRPr>
          </a:p>
          <a:p>
            <a:pPr>
              <a:defRPr/>
            </a:pPr>
            <a:r>
              <a:rPr lang="en-CA" dirty="0">
                <a:solidFill>
                  <a:srgbClr val="000000"/>
                </a:solidFill>
                <a:cs typeface="Calibri"/>
              </a:rPr>
              <a:t>There is a limited number of sessions available, please submit your expression of interest </a:t>
            </a:r>
            <a:r>
              <a:rPr lang="en-CA">
                <a:solidFill>
                  <a:srgbClr val="000000"/>
                </a:solidFill>
                <a:cs typeface="Calibri"/>
              </a:rPr>
              <a:t>before October 6, </a:t>
            </a:r>
            <a:r>
              <a:rPr lang="en-CA" dirty="0">
                <a:solidFill>
                  <a:srgbClr val="000000"/>
                </a:solidFill>
                <a:cs typeface="Calibri"/>
              </a:rPr>
              <a:t>EST.</a:t>
            </a:r>
          </a:p>
          <a:p>
            <a:pPr>
              <a:defRPr/>
            </a:pPr>
            <a:endParaRPr lang="en-CA" dirty="0">
              <a:solidFill>
                <a:srgbClr val="000000"/>
              </a:solidFill>
              <a:cs typeface="Calibri"/>
            </a:endParaRPr>
          </a:p>
          <a:p>
            <a:pPr>
              <a:defRPr/>
            </a:pPr>
            <a:r>
              <a:rPr lang="en-CA" b="1" dirty="0">
                <a:solidFill>
                  <a:srgbClr val="000000"/>
                </a:solidFill>
                <a:cs typeface="Calibri"/>
              </a:rPr>
              <a:t>Office Hours</a:t>
            </a:r>
          </a:p>
          <a:p>
            <a:pPr>
              <a:defRPr/>
            </a:pPr>
            <a:r>
              <a:rPr lang="en-CA" dirty="0">
                <a:solidFill>
                  <a:srgbClr val="000000"/>
                </a:solidFill>
                <a:cs typeface="Calibri"/>
              </a:rPr>
              <a:t>Stilled on the concept of open office hours, these drop-in sessions are open to everyone. </a:t>
            </a:r>
          </a:p>
          <a:p>
            <a:pPr>
              <a:defRPr/>
            </a:pPr>
            <a:r>
              <a:rPr lang="en-CA" dirty="0">
                <a:solidFill>
                  <a:srgbClr val="000000"/>
                </a:solidFill>
                <a:cs typeface="Calibri"/>
              </a:rPr>
              <a:t>These provide you to the opportunity to ask a DMC Program Officer specific questions about your organization’s proposal in an open Zoom meeting.</a:t>
            </a:r>
          </a:p>
          <a:p>
            <a:pPr>
              <a:defRPr/>
            </a:pPr>
            <a:r>
              <a:rPr lang="en-CA" dirty="0">
                <a:solidFill>
                  <a:srgbClr val="000000"/>
                </a:solidFill>
                <a:cs typeface="Calibri"/>
              </a:rPr>
              <a:t>No booking or reservation needed, just log on and ask your questions. These are open to all.</a:t>
            </a:r>
          </a:p>
          <a:p>
            <a:pPr>
              <a:defRPr/>
            </a:pPr>
            <a:endParaRPr lang="en-CA" dirty="0">
              <a:solidFill>
                <a:srgbClr val="000000"/>
              </a:solidFill>
              <a:cs typeface="Calibri"/>
            </a:endParaRPr>
          </a:p>
          <a:p>
            <a:pPr>
              <a:defRPr/>
            </a:pPr>
            <a:r>
              <a:rPr lang="en-CA" b="1" dirty="0">
                <a:solidFill>
                  <a:srgbClr val="000000"/>
                </a:solidFill>
                <a:cs typeface="Calibri"/>
              </a:rPr>
              <a:t>Please note:</a:t>
            </a:r>
          </a:p>
          <a:p>
            <a:pPr>
              <a:defRPr/>
            </a:pPr>
            <a:r>
              <a:rPr lang="en-CA" i="1" kern="0" dirty="0">
                <a:effectLst/>
                <a:ea typeface="Times New Roman" panose="02020603050405020304" pitchFamily="18" charset="0"/>
              </a:rPr>
              <a:t>DMC cannot answer rated criteria questions about whether your topic, subject or project would receive funding. An independent </a:t>
            </a:r>
            <a:r>
              <a:rPr lang="en-CA" i="1" u="sng" kern="0" dirty="0">
                <a:solidFill>
                  <a:srgbClr val="0563C1"/>
                </a:solidFill>
                <a:effectLst/>
                <a:ea typeface="Times New Roman" panose="02020603050405020304" pitchFamily="18" charset="0"/>
                <a:hlinkClick r:id="rId3"/>
              </a:rPr>
              <a:t>Advisory Committee</a:t>
            </a:r>
            <a:r>
              <a:rPr lang="en-CA" i="1" kern="0" dirty="0">
                <a:effectLst/>
                <a:ea typeface="Times New Roman" panose="02020603050405020304" pitchFamily="18" charset="0"/>
              </a:rPr>
              <a:t> selects the projects recommended for investment so there are some limitations on the questions that can be asked. Read “Making the Most of Your Q&amp;A with DMC” for more information. </a:t>
            </a:r>
            <a:endParaRPr lang="en-CA" dirty="0">
              <a:solidFill>
                <a:srgbClr val="000000"/>
              </a:solidFill>
              <a:cs typeface="Calibri"/>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20</a:t>
            </a:fld>
            <a:endParaRPr lang="en-CA"/>
          </a:p>
        </p:txBody>
      </p:sp>
    </p:spTree>
    <p:extLst>
      <p:ext uri="{BB962C8B-B14F-4D97-AF65-F5344CB8AC3E}">
        <p14:creationId xmlns:p14="http://schemas.microsoft.com/office/powerpoint/2010/main" val="601993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a:solidFill>
                  <a:srgbClr val="000000"/>
                </a:solidFill>
                <a:cs typeface="Calibri"/>
              </a:rPr>
              <a:t>LEAH</a:t>
            </a:r>
          </a:p>
          <a:p>
            <a:pPr>
              <a:defRPr/>
            </a:pPr>
            <a:endParaRPr lang="en-CA">
              <a:solidFill>
                <a:srgbClr val="000000"/>
              </a:solidFill>
              <a:cs typeface="Calibri"/>
            </a:endParaRPr>
          </a:p>
          <a:p>
            <a:pPr>
              <a:defRPr/>
            </a:pPr>
            <a:r>
              <a:rPr lang="en-CA">
                <a:solidFill>
                  <a:srgbClr val="000000"/>
                </a:solidFill>
                <a:cs typeface="Calibri"/>
              </a:rPr>
              <a:t>Ok – time for our Question &amp; Answer period.  We have about </a:t>
            </a:r>
            <a:r>
              <a:rPr lang="en-CA" b="1">
                <a:solidFill>
                  <a:srgbClr val="000000"/>
                </a:solidFill>
                <a:cs typeface="Calibri"/>
              </a:rPr>
              <a:t>XX</a:t>
            </a:r>
            <a:r>
              <a:rPr lang="en-CA">
                <a:solidFill>
                  <a:srgbClr val="000000"/>
                </a:solidFill>
                <a:cs typeface="Calibri"/>
              </a:rPr>
              <a:t> minutes. </a:t>
            </a:r>
          </a:p>
          <a:p>
            <a:pPr>
              <a:defRPr/>
            </a:pPr>
            <a:r>
              <a:rPr lang="en-CA">
                <a:solidFill>
                  <a:srgbClr val="000000"/>
                </a:solidFill>
                <a:cs typeface="Calibri"/>
              </a:rPr>
              <a:t>Unfortunately, we may not have time for everyone. If we don’t get to you, you can consult our </a:t>
            </a:r>
            <a:r>
              <a:rPr lang="en-CA" b="1">
                <a:solidFill>
                  <a:srgbClr val="000000"/>
                </a:solidFill>
                <a:cs typeface="Calibri"/>
              </a:rPr>
              <a:t>other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0">
              <a:effectLst/>
              <a:latin typeface="Arial" panose="020B0604020202020204" pitchFamily="34" charset="0"/>
            </a:endParaRPr>
          </a:p>
          <a:p>
            <a:pPr marL="356870" indent="-356870">
              <a:spcAft>
                <a:spcPts val="1000"/>
              </a:spcAft>
              <a:buFont typeface="Arial" panose="020B0604020202020204" pitchFamily="34" charset="0"/>
              <a:buChar char="•"/>
            </a:pPr>
            <a:r>
              <a:rPr lang="en-CA" sz="1200" b="0">
                <a:solidFill>
                  <a:schemeClr val="bg1"/>
                </a:solidFill>
                <a:latin typeface="+mj-l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Creating Engaging Online Experiences </a:t>
            </a:r>
            <a:r>
              <a:rPr lang="en-CA" sz="1200" b="1">
                <a:solidFill>
                  <a:schemeClr val="bg1"/>
                </a:solidFill>
                <a:latin typeface="+mj-lt"/>
                <a:ea typeface="Calibri" panose="020F0502020204030204" pitchFamily="34" charset="0"/>
                <a:cs typeface="Arial" panose="020B0604020202020204" pitchFamily="34" charset="0"/>
              </a:rPr>
              <a:t>: </a:t>
            </a:r>
            <a:r>
              <a:rPr lang="en-CA" sz="1200" b="0">
                <a:solidFill>
                  <a:schemeClr val="bg1"/>
                </a:solidFill>
                <a:latin typeface="+mj-lt"/>
                <a:ea typeface="Calibri" panose="020F0502020204030204" pitchFamily="34" charset="0"/>
                <a:cs typeface="Arial" panose="020B0604020202020204" pitchFamily="34" charset="0"/>
              </a:rPr>
              <a:t>A free, online course developed with DMC and Athabasca University</a:t>
            </a:r>
            <a:endParaRPr lang="en-CA" sz="1200" b="1">
              <a:solidFill>
                <a:schemeClr val="bg1"/>
              </a:solidFill>
              <a:latin typeface="+mj-lt"/>
              <a:ea typeface="Calibri" panose="020F0502020204030204" pitchFamily="34" charset="0"/>
              <a:cs typeface="Arial" panose="020B0604020202020204" pitchFamily="34" charset="0"/>
            </a:endParaRPr>
          </a:p>
          <a:p>
            <a:pPr marL="356870" indent="-356870">
              <a:spcAft>
                <a:spcPts val="1000"/>
              </a:spcAft>
              <a:buFont typeface="Arial" panose="020B0604020202020204" pitchFamily="34" charset="0"/>
              <a:buChar char="•"/>
            </a:pPr>
            <a:r>
              <a:rPr lang="en-CA" sz="1200">
                <a:solidFill>
                  <a:schemeClr val="bg1"/>
                </a:solidFill>
                <a:ea typeface="Arial" panose="020B0604020202020204" pitchFamily="34" charset="0"/>
                <a:cs typeface="Calibri"/>
                <a:hlinkClick r:id="rId4">
                  <a:extLst>
                    <a:ext uri="{A12FA001-AC4F-418D-AE19-62706E023703}">
                      <ahyp:hlinkClr xmlns:ahyp="http://schemas.microsoft.com/office/drawing/2018/hyperlinkcolor" val="tx"/>
                    </a:ext>
                  </a:extLst>
                </a:hlinkClick>
              </a:rPr>
              <a:t>Proposal Questions &amp; Tips</a:t>
            </a:r>
            <a:r>
              <a:rPr lang="en-CA" sz="1200">
                <a:solidFill>
                  <a:schemeClr val="bg1"/>
                </a:solidFill>
                <a:ea typeface="Arial" panose="020B0604020202020204" pitchFamily="34" charset="0"/>
                <a:cs typeface="Calibri"/>
              </a:rPr>
              <a:t> section of our website</a:t>
            </a:r>
          </a:p>
          <a:p>
            <a:pPr marL="357188" indent="-357188">
              <a:spcAft>
                <a:spcPts val="1000"/>
              </a:spcAft>
              <a:buFont typeface="Arial" panose="020B0604020202020204" pitchFamily="34" charset="0"/>
              <a:buChar char="•"/>
            </a:pPr>
            <a:r>
              <a:rPr lang="en-CA" sz="1200">
                <a:solidFill>
                  <a:schemeClr val="bg1"/>
                </a:solidFill>
                <a:ea typeface="Arial" panose="020B0604020202020204" pitchFamily="34" charset="0"/>
                <a:cs typeface="Calibri"/>
                <a:hlinkClick r:id="rId5">
                  <a:extLst>
                    <a:ext uri="{A12FA001-AC4F-418D-AE19-62706E023703}">
                      <ahyp:hlinkClr xmlns:ahyp="http://schemas.microsoft.com/office/drawing/2018/hyperlinkcolor" val="tx"/>
                    </a:ext>
                  </a:extLst>
                </a:hlinkClick>
              </a:rPr>
              <a:t>Application Resources </a:t>
            </a:r>
            <a:r>
              <a:rPr lang="en-CA" sz="1200">
                <a:solidFill>
                  <a:schemeClr val="bg1"/>
                </a:solidFill>
                <a:ea typeface="Arial" panose="020B0604020202020204" pitchFamily="34" charset="0"/>
                <a:cs typeface="Calibri"/>
              </a:rPr>
              <a:t>section of our website</a:t>
            </a:r>
          </a:p>
          <a:p>
            <a:pPr marL="357188" indent="-357188">
              <a:spcAft>
                <a:spcPts val="1000"/>
              </a:spcAft>
              <a:buFont typeface="Arial" panose="020B0604020202020204" pitchFamily="34" charset="0"/>
              <a:buChar char="•"/>
            </a:pPr>
            <a:r>
              <a:rPr lang="en-CA" sz="1200">
                <a:solidFill>
                  <a:schemeClr val="bg1"/>
                </a:solidFill>
                <a:ea typeface="Arial" panose="020B0604020202020204" pitchFamily="34" charset="0"/>
                <a:cs typeface="Calibri"/>
              </a:rPr>
              <a:t>Be inspired by other </a:t>
            </a:r>
            <a:r>
              <a:rPr lang="en-CA" sz="1200">
                <a:solidFill>
                  <a:schemeClr val="bg1"/>
                </a:solidFill>
                <a:ea typeface="Arial" panose="020B0604020202020204" pitchFamily="34" charset="0"/>
                <a:cs typeface="Calibri"/>
                <a:hlinkClick r:id="rId6">
                  <a:extLst>
                    <a:ext uri="{A12FA001-AC4F-418D-AE19-62706E023703}">
                      <ahyp:hlinkClr xmlns:ahyp="http://schemas.microsoft.com/office/drawing/2018/hyperlinkcolor" val="tx"/>
                    </a:ext>
                  </a:extLst>
                </a:hlinkClick>
              </a:rPr>
              <a:t>Digital Projects</a:t>
            </a:r>
            <a:r>
              <a:rPr lang="en-CA" sz="1200">
                <a:solidFill>
                  <a:schemeClr val="bg1"/>
                </a:solidFill>
                <a:ea typeface="Arial" panose="020B0604020202020204" pitchFamily="34" charset="0"/>
                <a:cs typeface="Calibri"/>
              </a:rPr>
              <a:t> on our website</a:t>
            </a:r>
          </a:p>
          <a:p>
            <a:pPr>
              <a:defRPr/>
            </a:pPr>
            <a:endParaRPr lang="en-CA">
              <a:solidFill>
                <a:srgbClr val="000000"/>
              </a:solidFill>
              <a:cs typeface="Calibri"/>
            </a:endParaRPr>
          </a:p>
          <a:p>
            <a:pPr>
              <a:defRPr/>
            </a:pPr>
            <a:r>
              <a:rPr lang="en-CA" b="1">
                <a:solidFill>
                  <a:srgbClr val="000000"/>
                </a:solidFill>
                <a:cs typeface="Calibri"/>
              </a:rPr>
              <a:t>Alternatively, you can</a:t>
            </a:r>
          </a:p>
          <a:p>
            <a:pPr marL="342900" indent="-342900">
              <a:buFont typeface="Arial" panose="020B0604020202020204" pitchFamily="34" charset="0"/>
              <a:buChar char="•"/>
            </a:pPr>
            <a:r>
              <a:rPr lang="en-CA" sz="1200">
                <a:cs typeface="Arial" panose="020B0604020202020204" pitchFamily="34" charset="0"/>
              </a:rPr>
              <a:t>Consult our </a:t>
            </a:r>
            <a:r>
              <a:rPr lang="en-CA" sz="1200">
                <a:solidFill>
                  <a:srgbClr val="10238B"/>
                </a:solidFill>
                <a:cs typeface="Arial" panose="020B0604020202020204" pitchFamily="34" charset="0"/>
                <a:hlinkClick r:id="rId7">
                  <a:extLst>
                    <a:ext uri="{A12FA001-AC4F-418D-AE19-62706E023703}">
                      <ahyp:hlinkClr xmlns:ahyp="http://schemas.microsoft.com/office/drawing/2018/hyperlinkcolor" val="tx"/>
                    </a:ext>
                  </a:extLst>
                </a:hlinkClick>
              </a:rPr>
              <a:t>online FAQ</a:t>
            </a:r>
            <a:endParaRPr lang="en-CA" sz="1200">
              <a:solidFill>
                <a:srgbClr val="10238B"/>
              </a:solidFill>
              <a:cs typeface="Arial" panose="020B0604020202020204" pitchFamily="34" charset="0"/>
            </a:endParaRPr>
          </a:p>
          <a:p>
            <a:pPr marL="342900" indent="-342900">
              <a:buFont typeface="Arial" panose="020B0604020202020204" pitchFamily="34" charset="0"/>
              <a:buChar char="•"/>
            </a:pPr>
            <a:r>
              <a:rPr lang="en-CA" sz="1200">
                <a:cs typeface="Arial" panose="020B0604020202020204" pitchFamily="34" charset="0"/>
              </a:rPr>
              <a:t>Contact us: </a:t>
            </a:r>
            <a:r>
              <a:rPr lang="en-CA" sz="1200">
                <a:solidFill>
                  <a:srgbClr val="10238B"/>
                </a:solidFill>
                <a:cs typeface="Arial" panose="020B0604020202020204" pitchFamily="34" charset="0"/>
                <a:hlinkClick r:id="rId8">
                  <a:extLst>
                    <a:ext uri="{A12FA001-AC4F-418D-AE19-62706E023703}">
                      <ahyp:hlinkClr xmlns:ahyp="http://schemas.microsoft.com/office/drawing/2018/hyperlinkcolor" val="tx"/>
                    </a:ext>
                  </a:extLst>
                </a:hlinkClick>
              </a:rPr>
              <a:t>proposals@digitalmuseums.ca</a:t>
            </a:r>
            <a:r>
              <a:rPr lang="en-CA" sz="1200">
                <a:solidFill>
                  <a:srgbClr val="10238B"/>
                </a:solidFill>
                <a:cs typeface="Arial" panose="020B0604020202020204" pitchFamily="34" charset="0"/>
              </a:rPr>
              <a:t> </a:t>
            </a:r>
            <a:endParaRPr lang="en-CA" sz="1200">
              <a:solidFill>
                <a:srgbClr val="000000"/>
              </a:solidFill>
              <a:cs typeface="Calibri"/>
            </a:endParaRPr>
          </a:p>
          <a:p>
            <a:pPr marL="0" indent="0">
              <a:buFont typeface="Arial" panose="020B0604020202020204" pitchFamily="34" charset="0"/>
              <a:buNone/>
            </a:pPr>
            <a:endParaRPr lang="en-CA" sz="1200">
              <a:solidFill>
                <a:srgbClr val="000000"/>
              </a:solidFill>
              <a:cs typeface="Calibri"/>
            </a:endParaRPr>
          </a:p>
          <a:p>
            <a:pPr marL="0" indent="0">
              <a:buFont typeface="Arial" panose="020B0604020202020204" pitchFamily="34" charset="0"/>
              <a:buNone/>
            </a:pPr>
            <a:r>
              <a:rPr lang="en-CA" sz="1200">
                <a:solidFill>
                  <a:srgbClr val="000000"/>
                </a:solidFill>
                <a:cs typeface="Calibri"/>
              </a:rPr>
              <a:t>Or attend an </a:t>
            </a:r>
            <a:r>
              <a:rPr lang="en-CA" sz="1200" b="1">
                <a:solidFill>
                  <a:srgbClr val="000000"/>
                </a:solidFill>
                <a:cs typeface="Calibri"/>
              </a:rPr>
              <a:t>Office Hours </a:t>
            </a:r>
            <a:r>
              <a:rPr lang="en-CA" sz="1200">
                <a:solidFill>
                  <a:srgbClr val="000000"/>
                </a:solidFill>
                <a:cs typeface="Calibri"/>
              </a:rPr>
              <a:t>– The first one is October 18.</a:t>
            </a:r>
          </a:p>
          <a:p>
            <a:pPr marL="0" indent="0">
              <a:buFont typeface="Arial" panose="020B0604020202020204" pitchFamily="34" charset="0"/>
              <a:buNone/>
            </a:pPr>
            <a:endParaRPr lang="en-CA" sz="1200">
              <a:solidFill>
                <a:srgbClr val="000000"/>
              </a:solidFill>
              <a:cs typeface="Calibri"/>
            </a:endParaRPr>
          </a:p>
          <a:p>
            <a:pPr marL="0" indent="0">
              <a:buFont typeface="Arial" panose="020B0604020202020204" pitchFamily="34" charset="0"/>
              <a:buNone/>
            </a:pPr>
            <a:r>
              <a:rPr lang="en-CA" sz="1200" b="1" u="sng">
                <a:solidFill>
                  <a:srgbClr val="000000"/>
                </a:solidFill>
                <a:cs typeface="Calibri"/>
              </a:rPr>
              <a:t>OK let’s start the Q&amp;A. </a:t>
            </a:r>
            <a:r>
              <a:rPr lang="en-CA" b="1" u="sng">
                <a:solidFill>
                  <a:srgbClr val="000000"/>
                </a:solidFill>
                <a:cs typeface="Calibri"/>
              </a:rPr>
              <a:t>Please raise your hand and we will unmute you. </a:t>
            </a:r>
          </a:p>
        </p:txBody>
      </p:sp>
      <p:sp>
        <p:nvSpPr>
          <p:cNvPr id="4" name="Slide Number Placeholder 3"/>
          <p:cNvSpPr>
            <a:spLocks noGrp="1"/>
          </p:cNvSpPr>
          <p:nvPr>
            <p:ph type="sldNum" sz="quarter" idx="5"/>
          </p:nvPr>
        </p:nvSpPr>
        <p:spPr/>
        <p:txBody>
          <a:bodyPr/>
          <a:lstStyle/>
          <a:p>
            <a:fld id="{2EAEA0D0-9356-4176-95B5-22B763160A35}" type="slidenum">
              <a:rPr lang="en-CA" smtClean="0"/>
              <a:t>21</a:t>
            </a:fld>
            <a:endParaRPr lang="en-CA"/>
          </a:p>
        </p:txBody>
      </p:sp>
    </p:spTree>
    <p:extLst>
      <p:ext uri="{BB962C8B-B14F-4D97-AF65-F5344CB8AC3E}">
        <p14:creationId xmlns:p14="http://schemas.microsoft.com/office/powerpoint/2010/main" val="2716850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a:cs typeface="Calibri"/>
              </a:rPr>
              <a:t>LEAH:</a:t>
            </a:r>
          </a:p>
          <a:p>
            <a:pPr>
              <a:defRPr/>
            </a:pPr>
            <a:endParaRPr lang="en-CA">
              <a:cs typeface="Calibri"/>
            </a:endParaRPr>
          </a:p>
          <a:p>
            <a:pPr>
              <a:defRPr/>
            </a:pPr>
            <a:r>
              <a:rPr lang="en-CA">
                <a:cs typeface="Calibri"/>
              </a:rPr>
              <a:t>Thank you!</a:t>
            </a:r>
          </a:p>
          <a:p>
            <a:pPr>
              <a:defRPr/>
            </a:pPr>
            <a:endParaRPr lang="en-CA">
              <a:cs typeface="Calibri"/>
            </a:endParaRPr>
          </a:p>
          <a:p>
            <a:pPr>
              <a:defRPr/>
            </a:pPr>
            <a:r>
              <a:rPr lang="en-CA">
                <a:cs typeface="Calibri"/>
              </a:rPr>
              <a:t>We will be circulating a brief </a:t>
            </a:r>
            <a:r>
              <a:rPr lang="en-CA" b="1">
                <a:cs typeface="Calibri"/>
              </a:rPr>
              <a:t>survey</a:t>
            </a:r>
            <a:r>
              <a:rPr lang="en-CA">
                <a:cs typeface="Calibri"/>
              </a:rPr>
              <a:t>, if you have time, we would appreciate your input.</a:t>
            </a:r>
          </a:p>
          <a:p>
            <a:pPr>
              <a:defRPr/>
            </a:pPr>
            <a:endParaRPr lang="en-CA">
              <a:cs typeface="Calibri"/>
            </a:endParaRPr>
          </a:p>
          <a:p>
            <a:pPr>
              <a:defRPr/>
            </a:pPr>
            <a:r>
              <a:rPr lang="en-CA" b="1">
                <a:cs typeface="Calibri"/>
              </a:rPr>
              <a:t>Don’t forget to apply by December 1, 2023, at 5 pm EST!</a:t>
            </a:r>
          </a:p>
        </p:txBody>
      </p:sp>
      <p:sp>
        <p:nvSpPr>
          <p:cNvPr id="4" name="Slide Number Placeholder 3"/>
          <p:cNvSpPr>
            <a:spLocks noGrp="1"/>
          </p:cNvSpPr>
          <p:nvPr>
            <p:ph type="sldNum" sz="quarter" idx="5"/>
          </p:nvPr>
        </p:nvSpPr>
        <p:spPr/>
        <p:txBody>
          <a:bodyPr/>
          <a:lstStyle/>
          <a:p>
            <a:fld id="{2EAEA0D0-9356-4176-95B5-22B763160A35}" type="slidenum">
              <a:rPr lang="en-CA" smtClean="0"/>
              <a:t>22</a:t>
            </a:fld>
            <a:endParaRPr lang="en-CA"/>
          </a:p>
        </p:txBody>
      </p:sp>
    </p:spTree>
    <p:extLst>
      <p:ext uri="{BB962C8B-B14F-4D97-AF65-F5344CB8AC3E}">
        <p14:creationId xmlns:p14="http://schemas.microsoft.com/office/powerpoint/2010/main" val="2771707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b="0" i="1">
                <a:solidFill>
                  <a:srgbClr val="454545"/>
                </a:solidFill>
                <a:ea typeface="Arial" panose="020B0604020202020204" pitchFamily="34" charset="0"/>
                <a:cs typeface="Calibri"/>
              </a:rPr>
              <a:t>LEAH</a:t>
            </a:r>
          </a:p>
          <a:p>
            <a:pPr>
              <a:defRPr/>
            </a:pPr>
            <a:endParaRPr lang="en-CA" b="0" i="1">
              <a:solidFill>
                <a:srgbClr val="454545"/>
              </a:solidFill>
              <a:ea typeface="Arial" panose="020B0604020202020204" pitchFamily="34" charset="0"/>
              <a:cs typeface="Calibri"/>
            </a:endParaRPr>
          </a:p>
          <a:p>
            <a:pPr>
              <a:defRPr/>
            </a:pPr>
            <a:r>
              <a:rPr lang="en-CA" b="1" i="1">
                <a:solidFill>
                  <a:srgbClr val="454545"/>
                </a:solidFill>
                <a:ea typeface="Arial" panose="020B0604020202020204" pitchFamily="34" charset="0"/>
                <a:cs typeface="Calibri"/>
              </a:rPr>
              <a:t>ABOUT DMC</a:t>
            </a:r>
            <a:endParaRPr lang="en-CA">
              <a:cs typeface="Calibri"/>
            </a:endParaRPr>
          </a:p>
          <a:p>
            <a:pPr marL="356870" indent="-356870">
              <a:lnSpc>
                <a:spcPct val="100000"/>
              </a:lnSpc>
              <a:buFont typeface="Arial" panose="020B0604020202020204" pitchFamily="34" charset="0"/>
              <a:buChar char="•"/>
            </a:pPr>
            <a:r>
              <a:rPr lang="en-US" sz="1200">
                <a:ea typeface="Times New Roman" panose="02020603050405020304" pitchFamily="18" charset="0"/>
              </a:rPr>
              <a:t>We are a </a:t>
            </a:r>
            <a:r>
              <a:rPr lang="en-US" sz="1200" b="1">
                <a:ea typeface="Times New Roman" panose="02020603050405020304" pitchFamily="18" charset="0"/>
              </a:rPr>
              <a:t>national investment program </a:t>
            </a:r>
            <a:r>
              <a:rPr lang="en-US" sz="1200">
                <a:ea typeface="Times New Roman" panose="02020603050405020304" pitchFamily="18" charset="0"/>
              </a:rPr>
              <a:t>supporting </a:t>
            </a:r>
            <a:r>
              <a:rPr lang="en-US" sz="1200" b="1">
                <a:ea typeface="Times New Roman" panose="02020603050405020304" pitchFamily="18" charset="0"/>
              </a:rPr>
              <a:t>digital projects </a:t>
            </a:r>
            <a:r>
              <a:rPr lang="en-US" sz="1200">
                <a:ea typeface="Times New Roman" panose="02020603050405020304" pitchFamily="18" charset="0"/>
              </a:rPr>
              <a:t>created by </a:t>
            </a:r>
            <a:r>
              <a:rPr lang="en-US" sz="1200" b="1">
                <a:ea typeface="Times New Roman" panose="02020603050405020304" pitchFamily="18" charset="0"/>
              </a:rPr>
              <a:t>C</a:t>
            </a:r>
            <a:r>
              <a:rPr lang="en-CA" sz="1200" b="1" err="1">
                <a:ea typeface="Times New Roman" panose="02020603050405020304" pitchFamily="18" charset="0"/>
              </a:rPr>
              <a:t>anadian</a:t>
            </a:r>
            <a:r>
              <a:rPr lang="en-CA" sz="1200" b="1">
                <a:ea typeface="Times New Roman" panose="02020603050405020304" pitchFamily="18" charset="0"/>
              </a:rPr>
              <a:t> museums and heritage, cultural and Indigenous organizations</a:t>
            </a:r>
          </a:p>
          <a:p>
            <a:pPr marL="356870" indent="-356870">
              <a:lnSpc>
                <a:spcPct val="100000"/>
              </a:lnSpc>
              <a:buFont typeface="Arial" panose="020B0604020202020204" pitchFamily="34" charset="0"/>
              <a:buChar char="•"/>
            </a:pPr>
            <a:r>
              <a:rPr lang="en-CA" sz="1200">
                <a:ea typeface="Times New Roman" panose="02020603050405020304" pitchFamily="18" charset="0"/>
              </a:rPr>
              <a:t>We are an </a:t>
            </a:r>
            <a:r>
              <a:rPr lang="en-CA" sz="1200" b="0">
                <a:ea typeface="Times New Roman" panose="02020603050405020304" pitchFamily="18" charset="0"/>
              </a:rPr>
              <a:t>investment</a:t>
            </a:r>
            <a:r>
              <a:rPr lang="en-CA" sz="1200">
                <a:ea typeface="Times New Roman" panose="02020603050405020304" pitchFamily="18" charset="0"/>
              </a:rPr>
              <a:t> program not a grant program</a:t>
            </a:r>
          </a:p>
          <a:p>
            <a:pPr marL="356870" marR="0" lvl="0" indent="-3568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a:effectLst/>
              </a:rPr>
              <a:t>Fundamentally, our mandate is to support </a:t>
            </a:r>
            <a:r>
              <a:rPr lang="en-CA" sz="1200" b="1">
                <a:effectLst/>
              </a:rPr>
              <a:t>digital capacity building </a:t>
            </a:r>
            <a:r>
              <a:rPr lang="en-CA" sz="1200">
                <a:effectLst/>
              </a:rPr>
              <a:t>by providing funds and expertise</a:t>
            </a:r>
            <a:endParaRPr lang="en-CA" sz="1200">
              <a:ea typeface="Times New Roman" panose="02020603050405020304" pitchFamily="18" charset="0"/>
            </a:endParaRPr>
          </a:p>
          <a:p>
            <a:pPr marL="356870" indent="-356870">
              <a:lnSpc>
                <a:spcPct val="100000"/>
              </a:lnSpc>
              <a:buFont typeface="Arial" panose="020B0604020202020204" pitchFamily="34" charset="0"/>
              <a:buChar char="•"/>
            </a:pPr>
            <a:r>
              <a:rPr lang="en-CA" sz="1200">
                <a:ea typeface="Times New Roman" panose="02020603050405020304" pitchFamily="18" charset="0"/>
              </a:rPr>
              <a:t>We have </a:t>
            </a:r>
            <a:r>
              <a:rPr lang="en-CA" sz="1200" b="1">
                <a:ea typeface="Times New Roman" panose="02020603050405020304" pitchFamily="18" charset="0"/>
              </a:rPr>
              <a:t>2.2 million annually in funding to allocate</a:t>
            </a:r>
            <a:r>
              <a:rPr lang="en-CA" sz="1200">
                <a:ea typeface="Times New Roman" panose="02020603050405020304" pitchFamily="18" charset="0"/>
              </a:rPr>
              <a:t>; projects are selected using a national </a:t>
            </a:r>
            <a:r>
              <a:rPr lang="en-CA" sz="1200" b="1">
                <a:ea typeface="Times New Roman" panose="02020603050405020304" pitchFamily="18" charset="0"/>
              </a:rPr>
              <a:t>advisory committee</a:t>
            </a:r>
          </a:p>
          <a:p>
            <a:pPr marL="356870" marR="0" lvl="0" indent="-3568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a:t>Projects are </a:t>
            </a:r>
            <a:r>
              <a:rPr lang="en-CA" sz="1200" b="1"/>
              <a:t>user centred, </a:t>
            </a:r>
            <a:r>
              <a:rPr lang="en-CA" b="1"/>
              <a:t>accessible and bilingual </a:t>
            </a:r>
            <a:r>
              <a:rPr lang="en-CA"/>
              <a:t>- </a:t>
            </a:r>
            <a:r>
              <a:rPr lang="en-CA" sz="1200" b="0">
                <a:effectLst/>
              </a:rPr>
              <a:t> these are core values of the program</a:t>
            </a:r>
          </a:p>
          <a:p>
            <a:pPr marL="0" indent="0">
              <a:lnSpc>
                <a:spcPct val="90000"/>
              </a:lnSpc>
              <a:spcBef>
                <a:spcPts val="1000"/>
              </a:spcBef>
              <a:buFont typeface="Arial"/>
              <a:buNone/>
              <a:defRPr/>
            </a:pPr>
            <a:endParaRPr lang="en-CA">
              <a:cs typeface="Calibri"/>
            </a:endParaRPr>
          </a:p>
          <a:p>
            <a:pPr marL="0" indent="0">
              <a:lnSpc>
                <a:spcPct val="90000"/>
              </a:lnSpc>
              <a:spcBef>
                <a:spcPts val="1000"/>
              </a:spcBef>
              <a:buFont typeface="Arial"/>
              <a:buNone/>
              <a:defRPr/>
            </a:pPr>
            <a:endParaRPr lang="en-CA">
              <a:cs typeface="Calibri"/>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3</a:t>
            </a:fld>
            <a:endParaRPr lang="en-CA"/>
          </a:p>
        </p:txBody>
      </p:sp>
    </p:spTree>
    <p:extLst>
      <p:ext uri="{BB962C8B-B14F-4D97-AF65-F5344CB8AC3E}">
        <p14:creationId xmlns:p14="http://schemas.microsoft.com/office/powerpoint/2010/main" val="3454575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CA" b="0" i="0">
                <a:solidFill>
                  <a:srgbClr val="0C0C0C"/>
                </a:solidFill>
                <a:effectLst/>
              </a:rPr>
              <a:t>LEAH:</a:t>
            </a:r>
          </a:p>
          <a:p>
            <a:pPr algn="l" fontAlgn="base"/>
            <a:endParaRPr lang="en-CA" b="0" i="0">
              <a:solidFill>
                <a:srgbClr val="0C0C0C"/>
              </a:solidFill>
              <a:effectLst/>
            </a:endParaRPr>
          </a:p>
          <a:p>
            <a:pPr algn="l" fontAlgn="base"/>
            <a:r>
              <a:rPr lang="en-CA" b="0" i="0">
                <a:solidFill>
                  <a:srgbClr val="0C0C0C"/>
                </a:solidFill>
                <a:effectLst/>
              </a:rPr>
              <a:t>While DMC welcomes proposals </a:t>
            </a:r>
            <a:r>
              <a:rPr lang="en-CA" b="0" i="1">
                <a:solidFill>
                  <a:srgbClr val="0C0C0C"/>
                </a:solidFill>
                <a:effectLst/>
              </a:rPr>
              <a:t>from all </a:t>
            </a:r>
            <a:r>
              <a:rPr lang="en-CA" b="0" i="0">
                <a:solidFill>
                  <a:srgbClr val="0C0C0C"/>
                </a:solidFill>
                <a:effectLst/>
              </a:rPr>
              <a:t>eligible organizations, we also want to address barriers faced by specific priority groups.  </a:t>
            </a:r>
          </a:p>
          <a:p>
            <a:pPr algn="l" fontAlgn="base"/>
            <a:endParaRPr lang="en-CA" b="0" i="0">
              <a:solidFill>
                <a:srgbClr val="0C0C0C"/>
              </a:solidFill>
              <a:effectLst/>
            </a:endParaRPr>
          </a:p>
          <a:p>
            <a:pPr algn="l" fontAlgn="base"/>
            <a:r>
              <a:rPr lang="en-CA" b="0" i="0">
                <a:solidFill>
                  <a:srgbClr val="0C0C0C"/>
                </a:solidFill>
                <a:effectLst/>
              </a:rPr>
              <a:t>On screen you can see a list of priority groups.</a:t>
            </a:r>
          </a:p>
          <a:p>
            <a:pPr algn="l" fontAlgn="base"/>
            <a:endParaRPr lang="en-CA">
              <a:solidFill>
                <a:srgbClr val="0C0C0C"/>
              </a:solidFill>
            </a:endParaRPr>
          </a:p>
          <a:p>
            <a:pPr algn="l" fontAlgn="base"/>
            <a:r>
              <a:rPr lang="en-CA" b="0" i="0">
                <a:solidFill>
                  <a:srgbClr val="0C0C0C"/>
                </a:solidFill>
                <a:effectLst/>
              </a:rPr>
              <a:t>We do this through our Commitment to Equity. This consideration is reflected in program criteria, and in evaluations by the Advisory Committee, with a goal of 25 percent representation of projects from priority groups. This remains at the discretion of the Advisory Committee and is subject to the proposals received.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cs typeface="Calibri"/>
              </a:rPr>
              <a:t>Groups are identified by </a:t>
            </a:r>
            <a:r>
              <a:rPr lang="en-CA">
                <a:effectLst/>
                <a:ea typeface="Times New Roman" panose="02020603050405020304" pitchFamily="18" charset="0"/>
              </a:rPr>
              <a:t>completing the voluntary </a:t>
            </a:r>
            <a:r>
              <a:rPr lang="en-CA" b="1" u="sng">
                <a:effectLst/>
                <a:ea typeface="Times New Roman" panose="02020603050405020304" pitchFamily="18" charset="0"/>
              </a:rPr>
              <a:t>EDIA Questionnaire; we encourage you to fill it out as part of the proposal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u="sng">
                <a:effectLst/>
                <a:ea typeface="Times New Roman" panose="02020603050405020304" pitchFamily="18" charset="0"/>
              </a:rPr>
              <a:t>Later in the presentation we will be touching on Application Assistance aimed at equity. Stay tuned.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1" u="sng">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1" u="sng">
                <a:effectLst/>
                <a:ea typeface="Times New Roman" panose="02020603050405020304" pitchFamily="18" charset="0"/>
              </a:rPr>
              <a:t>NOW I AM GOING TO PASS THE BATON TO STEPHANE</a:t>
            </a:r>
          </a:p>
          <a:p>
            <a:pPr marL="171450" indent="-171450">
              <a:buFont typeface="Arial" panose="020B0604020202020204" pitchFamily="34" charset="0"/>
              <a:buChar char="•"/>
              <a:defRPr/>
            </a:pPr>
            <a:endParaRPr lang="en-CA">
              <a:cs typeface="Calibri"/>
            </a:endParaRPr>
          </a:p>
          <a:p>
            <a:pPr>
              <a:defRPr/>
            </a:pPr>
            <a:endParaRPr lang="en-CA">
              <a:cs typeface="Calibri"/>
            </a:endParaRPr>
          </a:p>
          <a:p>
            <a:pPr marL="0" indent="0">
              <a:lnSpc>
                <a:spcPct val="90000"/>
              </a:lnSpc>
              <a:spcBef>
                <a:spcPts val="1000"/>
              </a:spcBef>
              <a:buFont typeface="Arial"/>
              <a:buNone/>
            </a:pPr>
            <a:endParaRPr lang="en-CA" sz="1200">
              <a:cs typeface="Calibri"/>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4</a:t>
            </a:fld>
            <a:endParaRPr lang="en-CA"/>
          </a:p>
        </p:txBody>
      </p:sp>
    </p:spTree>
    <p:extLst>
      <p:ext uri="{BB962C8B-B14F-4D97-AF65-F5344CB8AC3E}">
        <p14:creationId xmlns:p14="http://schemas.microsoft.com/office/powerpoint/2010/main" val="3259907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i="1" dirty="0">
                <a:cs typeface="Calibri"/>
              </a:rPr>
              <a:t>STÉPHANE</a:t>
            </a:r>
          </a:p>
          <a:p>
            <a:pPr>
              <a:defRPr/>
            </a:pPr>
            <a:endParaRPr lang="en-CA" dirty="0">
              <a:cs typeface="Calibri"/>
            </a:endParaRPr>
          </a:p>
          <a:p>
            <a:pPr>
              <a:defRPr/>
            </a:pPr>
            <a:r>
              <a:rPr lang="en-CA" dirty="0">
                <a:cs typeface="Calibri"/>
              </a:rPr>
              <a:t>Thank you, Leah for the wonderful introduction to Digital Museums Canada.</a:t>
            </a:r>
          </a:p>
          <a:p>
            <a:pPr>
              <a:defRPr/>
            </a:pPr>
            <a:endParaRPr lang="en-CA" dirty="0">
              <a:cs typeface="Calibri"/>
            </a:endParaRPr>
          </a:p>
          <a:p>
            <a:pPr>
              <a:defRPr/>
            </a:pPr>
            <a:r>
              <a:rPr lang="en-CA" dirty="0">
                <a:cs typeface="Calibri"/>
              </a:rPr>
              <a:t>And hello everyone. I’ll be talking to you today about our Communities Stories investment stream.</a:t>
            </a:r>
          </a:p>
          <a:p>
            <a:pPr>
              <a:defRPr/>
            </a:pPr>
            <a:endParaRPr lang="en-CA" i="1" dirty="0">
              <a:solidFill>
                <a:srgbClr val="454545"/>
              </a:solidFill>
              <a:cs typeface="Calibri"/>
            </a:endParaRPr>
          </a:p>
          <a:p>
            <a:pPr marL="171450" indent="-171450">
              <a:buFont typeface="Arial" panose="020B0604020202020204" pitchFamily="34" charset="0"/>
              <a:buChar char="•"/>
              <a:defRPr/>
            </a:pPr>
            <a:r>
              <a:rPr lang="en-CA" dirty="0">
                <a:cs typeface="Calibri"/>
              </a:rPr>
              <a:t>We accept applications for investment during our annual </a:t>
            </a:r>
            <a:r>
              <a:rPr lang="en-CA" b="1" i="1" dirty="0">
                <a:cs typeface="Calibri"/>
              </a:rPr>
              <a:t>CALL FOR PROPOSALS</a:t>
            </a:r>
            <a:endParaRPr lang="en-CA"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cs typeface="Calibri"/>
              </a:rPr>
              <a:t>Applications for this competitive process are selected by an Advisory Committee of museum professionals and digital experts from across Canada.</a:t>
            </a:r>
          </a:p>
          <a:p>
            <a:pPr marL="171450" indent="-171450">
              <a:buFont typeface="Arial" panose="020B0604020202020204" pitchFamily="34" charset="0"/>
              <a:buChar char="•"/>
              <a:defRPr/>
            </a:pPr>
            <a:endParaRPr lang="en-CA" dirty="0">
              <a:cs typeface="Calibri"/>
            </a:endParaRPr>
          </a:p>
          <a:p>
            <a:pPr marL="171450" indent="-171450">
              <a:buFont typeface="Arial" panose="020B0604020202020204" pitchFamily="34" charset="0"/>
              <a:buChar char="•"/>
              <a:defRPr/>
            </a:pPr>
            <a:r>
              <a:rPr lang="en-CA" dirty="0">
                <a:cs typeface="Calibri"/>
              </a:rPr>
              <a:t>Submissions are only accepted though our </a:t>
            </a:r>
            <a:r>
              <a:rPr lang="en-CA" b="1" dirty="0">
                <a:cs typeface="Calibri"/>
              </a:rPr>
              <a:t>application platform </a:t>
            </a:r>
            <a:r>
              <a:rPr lang="en-CA" b="0" dirty="0">
                <a:cs typeface="Calibri"/>
              </a:rPr>
              <a:t>until the firm deadline of </a:t>
            </a:r>
            <a:r>
              <a:rPr lang="en-CA" b="1" dirty="0">
                <a:cs typeface="Calibri"/>
              </a:rPr>
              <a:t>December 1, 2023, 5 pm EST.</a:t>
            </a:r>
            <a:endParaRPr lang="en-CA" b="0" dirty="0">
              <a:cs typeface="Calibri"/>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5</a:t>
            </a:fld>
            <a:endParaRPr lang="en-CA"/>
          </a:p>
        </p:txBody>
      </p:sp>
    </p:spTree>
    <p:extLst>
      <p:ext uri="{BB962C8B-B14F-4D97-AF65-F5344CB8AC3E}">
        <p14:creationId xmlns:p14="http://schemas.microsoft.com/office/powerpoint/2010/main" val="1120525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solidFill>
                  <a:srgbClr val="454545"/>
                </a:solidFill>
                <a:cs typeface="Calibri"/>
              </a:rPr>
              <a:t>STÉPHANE</a:t>
            </a:r>
            <a:endParaRPr lang="en-CA" b="1" dirty="0"/>
          </a:p>
          <a:p>
            <a:pPr>
              <a:defRPr/>
            </a:pPr>
            <a:endParaRPr lang="en-CA" b="1" dirty="0"/>
          </a:p>
          <a:p>
            <a:endParaRPr lang="en-CA" dirty="0">
              <a:effectLst/>
            </a:endParaRPr>
          </a:p>
          <a:p>
            <a:r>
              <a:rPr lang="en-CA" b="1" dirty="0">
                <a:effectLst/>
              </a:rPr>
              <a:t>Community Stories </a:t>
            </a:r>
            <a:r>
              <a:rPr lang="en-CA" b="0" dirty="0">
                <a:effectLst/>
              </a:rPr>
              <a:t>supports organisations in the development of engaging online stories, </a:t>
            </a:r>
            <a:r>
              <a:rPr lang="en-CA" b="1" dirty="0">
                <a:effectLst/>
              </a:rPr>
              <a:t>using DMC’s website building platform</a:t>
            </a:r>
          </a:p>
          <a:p>
            <a:endParaRPr lang="en-CA" b="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Segoe UI" panose="020B0502040204020203" pitchFamily="34" charset="0"/>
              </a:rPr>
              <a:t>If you’re familiar with DMC, this stream was previously known as Small stream or Community Memories</a:t>
            </a:r>
            <a:endParaRPr lang="en-CA" b="0" dirty="0"/>
          </a:p>
          <a:p>
            <a:endParaRPr lang="en-CA" b="1" dirty="0">
              <a:effectLst/>
            </a:endParaRPr>
          </a:p>
          <a:p>
            <a:endParaRPr lang="en-CA" b="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effectLst/>
              </a:rPr>
              <a:t>We’re excited to announce that we have increased the investment to a </a:t>
            </a:r>
            <a:r>
              <a:rPr lang="en-CA" b="1" dirty="0">
                <a:effectLst/>
              </a:rPr>
              <a:t>fixed amount of $25,000 </a:t>
            </a:r>
            <a:r>
              <a:rPr lang="en-CA" b="0" dirty="0">
                <a:effectLst/>
              </a:rPr>
              <a:t>to support the production of English/French bilingual project. Additional funds are also available for a third language which will cover the actual costs of the third language translation as well as </a:t>
            </a:r>
            <a:r>
              <a:rPr lang="en-CA" dirty="0">
                <a:effectLst/>
                <a:ea typeface="Times New Roman" panose="02020603050405020304" pitchFamily="18" charset="0"/>
              </a:rPr>
              <a:t>a $2,000 stipend provided to the organization!</a:t>
            </a:r>
          </a:p>
          <a:p>
            <a:endParaRPr lang="en-CA" b="0" dirty="0">
              <a:effectLst/>
            </a:endParaRPr>
          </a:p>
          <a:p>
            <a:r>
              <a:rPr lang="en-CA" b="0" dirty="0">
                <a:effectLst/>
              </a:rPr>
              <a:t>A </a:t>
            </a:r>
            <a:r>
              <a:rPr lang="en-CA" b="1" dirty="0">
                <a:effectLst/>
              </a:rPr>
              <a:t>Program Officer</a:t>
            </a:r>
            <a:r>
              <a:rPr lang="en-CA" b="0" dirty="0">
                <a:effectLst/>
              </a:rPr>
              <a:t>, such as myself, will provide </a:t>
            </a:r>
            <a:r>
              <a:rPr lang="en-CA" b="1" dirty="0">
                <a:effectLst/>
              </a:rPr>
              <a:t>Expert Support to </a:t>
            </a:r>
            <a:r>
              <a:rPr lang="en-CA" b="0" dirty="0">
                <a:effectLst/>
              </a:rPr>
              <a:t>guide the creation of your website and the use of the website building tool.</a:t>
            </a:r>
          </a:p>
          <a:p>
            <a:endParaRPr lang="en-CA" b="0" dirty="0">
              <a:effectLst/>
            </a:endParaRPr>
          </a:p>
          <a:p>
            <a:pPr marL="0" indent="0" rtl="0">
              <a:spcBef>
                <a:spcPts val="600"/>
              </a:spcBef>
              <a:buFont typeface="Arial" panose="020B0604020202020204" pitchFamily="34" charset="0"/>
              <a:buNone/>
            </a:pPr>
            <a:r>
              <a:rPr lang="en-CA" b="0" dirty="0">
                <a:effectLst/>
              </a:rPr>
              <a:t>DMC’s expectations are that the project be produced in </a:t>
            </a:r>
            <a:r>
              <a:rPr lang="en-CA" b="1" dirty="0">
                <a:effectLst/>
              </a:rPr>
              <a:t>French and English</a:t>
            </a:r>
            <a:r>
              <a:rPr lang="en-CA" b="0" dirty="0">
                <a:effectLst/>
              </a:rPr>
              <a:t>, be </a:t>
            </a:r>
            <a:r>
              <a:rPr lang="en-CA" b="1" dirty="0">
                <a:effectLst/>
              </a:rPr>
              <a:t>user centred</a:t>
            </a:r>
            <a:r>
              <a:rPr lang="en-CA" b="0" dirty="0">
                <a:effectLst/>
              </a:rPr>
              <a:t>, and </a:t>
            </a:r>
            <a:r>
              <a:rPr lang="en-CA" b="1" dirty="0">
                <a:effectLst/>
              </a:rPr>
              <a:t>meet accessibility standards</a:t>
            </a:r>
            <a:r>
              <a:rPr lang="en-CA" b="0" dirty="0">
                <a:effectLst/>
              </a:rPr>
              <a:t>. This work should be completed </a:t>
            </a:r>
            <a:r>
              <a:rPr lang="en-CA" b="1" dirty="0">
                <a:effectLst/>
              </a:rPr>
              <a:t>within 24 months </a:t>
            </a:r>
            <a:r>
              <a:rPr lang="en-CA" b="0" dirty="0">
                <a:effectLst/>
              </a:rPr>
              <a:t>of signing the agreement.</a:t>
            </a:r>
          </a:p>
          <a:p>
            <a:pPr>
              <a:defRPr/>
            </a:pPr>
            <a:endParaRPr lang="en-CA" b="1" dirty="0"/>
          </a:p>
          <a:p>
            <a:endParaRPr lang="en-CA" dirty="0">
              <a:effectLst/>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6</a:t>
            </a:fld>
            <a:endParaRPr lang="en-CA"/>
          </a:p>
        </p:txBody>
      </p:sp>
    </p:spTree>
    <p:extLst>
      <p:ext uri="{BB962C8B-B14F-4D97-AF65-F5344CB8AC3E}">
        <p14:creationId xmlns:p14="http://schemas.microsoft.com/office/powerpoint/2010/main" val="2222098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I previously mentioned, the </a:t>
            </a:r>
            <a:r>
              <a:rPr lang="en-CA" b="1" dirty="0"/>
              <a:t>Website-Building Platform</a:t>
            </a:r>
            <a:r>
              <a:rPr lang="en-CA" b="0" dirty="0"/>
              <a:t> was specifically conceived to allow Community Stories projects meet DMC requirements. This custom designed WordPress Template is made to be easy for new website builders.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Over the last year, we’ve been hard at work redesigning our Platform. In addition to existing content such text, images, videos and audio, the new tool adds new features such as </a:t>
            </a:r>
            <a:r>
              <a:rPr lang="en-CA" b="1" dirty="0"/>
              <a:t>timelines</a:t>
            </a:r>
            <a:r>
              <a:rPr lang="en-CA" dirty="0"/>
              <a:t>, </a:t>
            </a:r>
            <a:r>
              <a:rPr lang="en-CA" b="1" dirty="0"/>
              <a:t>hotspots</a:t>
            </a:r>
            <a:r>
              <a:rPr lang="en-CA" dirty="0"/>
              <a:t>, </a:t>
            </a:r>
            <a:r>
              <a:rPr lang="en-CA" b="1" dirty="0"/>
              <a:t>third language capability</a:t>
            </a:r>
            <a:r>
              <a:rPr lang="en-CA" dirty="0"/>
              <a:t>, and allow groups to tailor the look and feel of the project. </a:t>
            </a:r>
          </a:p>
          <a:p>
            <a:endParaRPr lang="en-CA" dirty="0"/>
          </a:p>
          <a:p>
            <a:r>
              <a:rPr lang="en-CA" dirty="0"/>
              <a:t>Built to be accessible, the platform provides all the necessary fields to make the project fully accessible.</a:t>
            </a:r>
          </a:p>
          <a:p>
            <a:endParaRPr lang="en-CA" dirty="0"/>
          </a:p>
          <a:p>
            <a:r>
              <a:rPr lang="en-CA" dirty="0"/>
              <a:t>A user manual will guide you through the creation process and a Program Officer will be there to support you along the way.</a:t>
            </a:r>
          </a:p>
          <a:p>
            <a:endParaRPr lang="en-CA" dirty="0"/>
          </a:p>
          <a:p>
            <a:r>
              <a:rPr lang="en-CA" dirty="0"/>
              <a:t>This off the shelf solution is ready to go. Allowing the project to be completed quickly without the cost or complication of developing a custom site.</a:t>
            </a:r>
          </a:p>
        </p:txBody>
      </p:sp>
      <p:sp>
        <p:nvSpPr>
          <p:cNvPr id="4" name="Slide Number Placeholder 3"/>
          <p:cNvSpPr>
            <a:spLocks noGrp="1"/>
          </p:cNvSpPr>
          <p:nvPr>
            <p:ph type="sldNum" sz="quarter" idx="5"/>
          </p:nvPr>
        </p:nvSpPr>
        <p:spPr/>
        <p:txBody>
          <a:bodyPr/>
          <a:lstStyle/>
          <a:p>
            <a:fld id="{2EAEA0D0-9356-4176-95B5-22B763160A35}" type="slidenum">
              <a:rPr lang="en-CA" smtClean="0"/>
              <a:t>7</a:t>
            </a:fld>
            <a:endParaRPr lang="en-CA"/>
          </a:p>
        </p:txBody>
      </p:sp>
    </p:spTree>
    <p:extLst>
      <p:ext uri="{BB962C8B-B14F-4D97-AF65-F5344CB8AC3E}">
        <p14:creationId xmlns:p14="http://schemas.microsoft.com/office/powerpoint/2010/main" val="850742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CA" i="1" dirty="0">
                <a:solidFill>
                  <a:srgbClr val="454545"/>
                </a:solidFill>
                <a:cs typeface="Calibri"/>
              </a:rPr>
              <a:t>STÉPHANE</a:t>
            </a:r>
            <a:endParaRPr lang="en-CA" b="1" dirty="0"/>
          </a:p>
          <a:p>
            <a:pPr marL="0" indent="0" algn="l" rtl="0" fontAlgn="base">
              <a:buFont typeface="Arial" panose="020B0604020202020204" pitchFamily="34" charset="0"/>
              <a:buNone/>
            </a:pPr>
            <a:endParaRPr lang="en-CA" b="1" dirty="0"/>
          </a:p>
          <a:p>
            <a:pPr marL="0" indent="0" algn="l" rtl="0" fontAlgn="base">
              <a:buFont typeface="Arial" panose="020B0604020202020204" pitchFamily="34" charset="0"/>
              <a:buNone/>
            </a:pPr>
            <a:r>
              <a:rPr lang="en-CA" b="0" dirty="0"/>
              <a:t>Great, now that you know what Community Stories are about. Let’s look at who is eligible.</a:t>
            </a:r>
          </a:p>
          <a:p>
            <a:pPr marL="0" indent="0" algn="l" rtl="0" fontAlgn="base">
              <a:buFont typeface="Arial" panose="020B0604020202020204" pitchFamily="34" charset="0"/>
              <a:buNone/>
            </a:pPr>
            <a:endParaRPr lang="en-CA" b="1" dirty="0"/>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CA" b="0" dirty="0"/>
              <a:t>DMC funding is targeted to </a:t>
            </a:r>
            <a:r>
              <a:rPr lang="en-CA" sz="1200" b="1" dirty="0">
                <a:cs typeface="Calibri" panose="020F0502020204030204"/>
              </a:rPr>
              <a:t>Canadian museums, heritage, cultural and Indigenous organizations</a:t>
            </a:r>
            <a:r>
              <a:rPr lang="en-CA" sz="1200" b="0" dirty="0">
                <a:cs typeface="Calibri" panose="020F0502020204030204"/>
              </a:rPr>
              <a:t>. </a:t>
            </a:r>
          </a:p>
          <a:p>
            <a:pPr marL="0" indent="0" algn="l" rtl="0" fontAlgn="base">
              <a:buFont typeface="Arial" panose="020B0604020202020204" pitchFamily="34" charset="0"/>
              <a:buNone/>
            </a:pPr>
            <a:r>
              <a:rPr lang="en-CA" b="0" dirty="0"/>
              <a:t> </a:t>
            </a:r>
          </a:p>
          <a:p>
            <a:pPr marL="0" indent="0" algn="l" rtl="0" fontAlgn="base">
              <a:buFont typeface="Arial" panose="020B0604020202020204" pitchFamily="34" charset="0"/>
              <a:buNone/>
            </a:pPr>
            <a:r>
              <a:rPr lang="en-CA" b="0" dirty="0"/>
              <a:t>To be eligible, organisations must meet both the </a:t>
            </a:r>
            <a:r>
              <a:rPr lang="en-CA" b="1" dirty="0"/>
              <a:t>Primary Purpose and Mandate</a:t>
            </a:r>
            <a:r>
              <a:rPr lang="en-CA" b="0" dirty="0"/>
              <a:t> criteria and the </a:t>
            </a:r>
            <a:r>
              <a:rPr lang="en-CA" b="1" dirty="0"/>
              <a:t>Legal Status </a:t>
            </a:r>
            <a:r>
              <a:rPr lang="en-CA" b="0" dirty="0"/>
              <a:t>criteria.</a:t>
            </a:r>
          </a:p>
          <a:p>
            <a:pPr marL="0" indent="0" algn="l" rtl="0" fontAlgn="base">
              <a:buFont typeface="Arial" panose="020B0604020202020204" pitchFamily="34" charset="0"/>
              <a:buNone/>
            </a:pPr>
            <a:endParaRPr lang="en-CA" b="0" dirty="0"/>
          </a:p>
          <a:p>
            <a:pPr marL="0" indent="0">
              <a:buNone/>
            </a:pPr>
            <a:r>
              <a:rPr lang="en-CA" sz="1200" b="0" dirty="0">
                <a:cs typeface="+mn-cs"/>
              </a:rPr>
              <a:t>When you first log onto the application platform, you will be prompted to </a:t>
            </a:r>
            <a:r>
              <a:rPr lang="en-CA" sz="1200" b="1" dirty="0">
                <a:cs typeface="+mn-cs"/>
              </a:rPr>
              <a:t>Complete the Eligibility Questionnaire</a:t>
            </a:r>
            <a:r>
              <a:rPr lang="en-CA" sz="1200" b="0" dirty="0">
                <a:cs typeface="+mn-cs"/>
              </a:rPr>
              <a:t> to verify the organisation’s eligibility.</a:t>
            </a:r>
          </a:p>
          <a:p>
            <a:pPr marL="0" indent="0">
              <a:buNone/>
            </a:pPr>
            <a:endParaRPr lang="en-CA" sz="1200" b="0" dirty="0">
              <a:cs typeface="+mn-cs"/>
            </a:endParaRPr>
          </a:p>
          <a:p>
            <a:pPr marL="0" indent="0">
              <a:buNone/>
            </a:pPr>
            <a:r>
              <a:rPr lang="en-CA" sz="1200" b="0" dirty="0">
                <a:cs typeface="+mn-cs"/>
              </a:rPr>
              <a:t>Let’s take a closer look at these two sets of criteria.</a:t>
            </a:r>
            <a:endParaRPr lang="en-CA" sz="3600" b="1" dirty="0">
              <a:cs typeface="Calibri" panose="020F0502020204030204"/>
            </a:endParaRPr>
          </a:p>
          <a:p>
            <a:pPr marL="0" indent="0" algn="l" rtl="0" fontAlgn="base">
              <a:buFont typeface="Arial" panose="020B0604020202020204" pitchFamily="34" charset="0"/>
              <a:buNone/>
            </a:pPr>
            <a:endParaRPr lang="en-CA" dirty="0">
              <a:cs typeface="Calibri"/>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8</a:t>
            </a:fld>
            <a:endParaRPr lang="en-CA"/>
          </a:p>
        </p:txBody>
      </p:sp>
    </p:spTree>
    <p:extLst>
      <p:ext uri="{BB962C8B-B14F-4D97-AF65-F5344CB8AC3E}">
        <p14:creationId xmlns:p14="http://schemas.microsoft.com/office/powerpoint/2010/main" val="2810737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Wingdings" panose="05000000000000000000" pitchFamily="2" charset="2"/>
              <a:buNone/>
            </a:pPr>
            <a:r>
              <a:rPr lang="en-CA" i="1" dirty="0">
                <a:cs typeface="Calibri"/>
              </a:rPr>
              <a:t>STÉPHANE</a:t>
            </a:r>
            <a:endParaRPr lang="en-CA" dirty="0">
              <a:cs typeface="Calibri"/>
            </a:endParaRPr>
          </a:p>
          <a:p>
            <a:pPr marL="0" lvl="0" indent="0">
              <a:lnSpc>
                <a:spcPct val="107000"/>
              </a:lnSpc>
              <a:buFont typeface="Wingdings" panose="05000000000000000000" pitchFamily="2" charset="2"/>
              <a:buNone/>
            </a:pPr>
            <a:endParaRPr lang="en-CA" b="1" u="sng" dirty="0">
              <a:effectLst/>
              <a:ea typeface="Calibri" panose="020F0502020204030204" pitchFamily="34" charset="0"/>
              <a:cs typeface="Arial" panose="020B0604020202020204" pitchFamily="34" charset="0"/>
            </a:endParaRPr>
          </a:p>
          <a:p>
            <a:pPr marL="0" lvl="0" indent="0">
              <a:lnSpc>
                <a:spcPct val="107000"/>
              </a:lnSpc>
              <a:buFont typeface="Wingdings" panose="05000000000000000000" pitchFamily="2" charset="2"/>
              <a:buNone/>
            </a:pPr>
            <a:r>
              <a:rPr lang="en-CA" b="0" u="none" dirty="0">
                <a:effectLst/>
                <a:ea typeface="Calibri" panose="020F0502020204030204" pitchFamily="34" charset="0"/>
                <a:cs typeface="Arial" panose="020B0604020202020204" pitchFamily="34" charset="0"/>
              </a:rPr>
              <a:t>First the </a:t>
            </a:r>
            <a:r>
              <a:rPr lang="en-CA" b="1" u="none" dirty="0">
                <a:effectLst/>
                <a:ea typeface="Calibri" panose="020F0502020204030204" pitchFamily="34" charset="0"/>
                <a:cs typeface="Arial" panose="020B0604020202020204" pitchFamily="34" charset="0"/>
              </a:rPr>
              <a:t>Primary Purpose and Mandate.</a:t>
            </a:r>
            <a:r>
              <a:rPr lang="en-CA" b="0" u="none" dirty="0">
                <a:effectLst/>
                <a:ea typeface="Calibri" panose="020F0502020204030204" pitchFamily="34" charset="0"/>
                <a:cs typeface="Arial" panose="020B0604020202020204" pitchFamily="34" charset="0"/>
              </a:rPr>
              <a:t> The organisations must meet both elements of this criteria to be eligible, that is</a:t>
            </a:r>
          </a:p>
          <a:p>
            <a:pPr marL="0" lvl="0" indent="0">
              <a:lnSpc>
                <a:spcPct val="107000"/>
              </a:lnSpc>
              <a:buFont typeface="Wingdings" panose="05000000000000000000" pitchFamily="2" charset="2"/>
              <a:buNone/>
            </a:pPr>
            <a:endParaRPr lang="en-CA" b="1" u="sng" dirty="0">
              <a:effectLst/>
              <a:ea typeface="Calibri" panose="020F0502020204030204" pitchFamily="34" charset="0"/>
              <a:cs typeface="Arial" panose="020B0604020202020204" pitchFamily="34" charset="0"/>
            </a:endParaRPr>
          </a:p>
          <a:p>
            <a:pPr algn="l">
              <a:lnSpc>
                <a:spcPct val="107000"/>
              </a:lnSpc>
              <a:spcAft>
                <a:spcPts val="800"/>
              </a:spcAft>
            </a:pPr>
            <a:r>
              <a:rPr lang="en-CA" b="0" dirty="0">
                <a:effectLst/>
                <a:ea typeface="Times New Roman" panose="02020603050405020304" pitchFamily="18" charset="0"/>
                <a:cs typeface="Arial" panose="020B0604020202020204" pitchFamily="34" charset="0"/>
              </a:rPr>
              <a:t>Be a </a:t>
            </a:r>
            <a:r>
              <a:rPr lang="en-CA" b="1" dirty="0">
                <a:effectLst/>
                <a:ea typeface="Times New Roman" panose="02020603050405020304" pitchFamily="18" charset="0"/>
                <a:cs typeface="Arial" panose="020B0604020202020204" pitchFamily="34" charset="0"/>
              </a:rPr>
              <a:t>Museums, heritage, cultural or Indigenous* organizations</a:t>
            </a:r>
            <a:endParaRPr lang="en-CA" dirty="0">
              <a:effectLst/>
              <a:ea typeface="Calibri" panose="020F0502020204030204" pitchFamily="34" charset="0"/>
              <a:cs typeface="Arial" panose="020B0604020202020204" pitchFamily="34" charset="0"/>
            </a:endParaRPr>
          </a:p>
          <a:p>
            <a:pPr marL="228600" marR="0" lvl="0" indent="-228600" algn="l" defTabSz="914400" rtl="0" eaLnBrk="1" fontAlgn="auto" latinLnBrk="0" hangingPunct="1">
              <a:spcBef>
                <a:spcPts val="0"/>
              </a:spcBef>
              <a:buClrTx/>
              <a:buSzTx/>
              <a:buFont typeface="Arial" panose="020B0604020202020204" pitchFamily="34" charset="0"/>
              <a:buChar char="•"/>
              <a:tabLst/>
              <a:defRPr/>
            </a:pPr>
            <a:r>
              <a:rPr lang="en-CA" dirty="0">
                <a:effectLst/>
                <a:ea typeface="Times New Roman" panose="02020603050405020304" pitchFamily="18" charset="0"/>
              </a:rPr>
              <a:t>established and operating in Canada;</a:t>
            </a:r>
            <a:br>
              <a:rPr lang="en-CA" dirty="0">
                <a:effectLst/>
                <a:ea typeface="Times New Roman" panose="02020603050405020304" pitchFamily="18" charset="0"/>
              </a:rPr>
            </a:br>
            <a:r>
              <a:rPr lang="en-CA" dirty="0">
                <a:effectLst/>
                <a:ea typeface="Times New Roman" panose="02020603050405020304" pitchFamily="18" charset="0"/>
              </a:rPr>
              <a:t>WITH EITHER </a:t>
            </a:r>
            <a:r>
              <a:rPr lang="en-CA" dirty="0">
                <a:effectLst/>
                <a:ea typeface="Times New Roman" panose="02020603050405020304" pitchFamily="18" charset="0"/>
                <a:cs typeface="Arial" panose="020B0604020202020204" pitchFamily="34" charset="0"/>
              </a:rPr>
              <a:t>a physical establishment or site open to the public </a:t>
            </a:r>
            <a:r>
              <a:rPr lang="en-CA" b="1" dirty="0">
                <a:effectLst/>
                <a:ea typeface="Times New Roman" panose="02020603050405020304" pitchFamily="18" charset="0"/>
                <a:cs typeface="Arial" panose="020B0604020202020204" pitchFamily="34" charset="0"/>
              </a:rPr>
              <a:t>OR</a:t>
            </a:r>
            <a:r>
              <a:rPr lang="en-CA" dirty="0">
                <a:effectLst/>
                <a:ea typeface="Times New Roman" panose="02020603050405020304" pitchFamily="18" charset="0"/>
                <a:cs typeface="Arial" panose="020B0604020202020204" pitchFamily="34" charset="0"/>
              </a:rPr>
              <a:t> providing programming to the public in various locations or via a website.</a:t>
            </a:r>
          </a:p>
          <a:p>
            <a:pPr marL="0" marR="0" lvl="0" indent="0" algn="l" defTabSz="914400" rtl="0" eaLnBrk="1" fontAlgn="auto" latinLnBrk="0" hangingPunct="1">
              <a:spcBef>
                <a:spcPts val="0"/>
              </a:spcBef>
              <a:buClrTx/>
              <a:buSzTx/>
              <a:buFont typeface="Arial" panose="020B0604020202020204" pitchFamily="34" charset="0"/>
              <a:buNone/>
              <a:tabLst/>
              <a:defRPr/>
            </a:pPr>
            <a:br>
              <a:rPr lang="en-CA" dirty="0">
                <a:effectLst/>
                <a:ea typeface="Times New Roman" panose="02020603050405020304" pitchFamily="18" charset="0"/>
              </a:rPr>
            </a:br>
            <a:r>
              <a:rPr lang="en-CA" dirty="0">
                <a:effectLst/>
                <a:ea typeface="Times New Roman" panose="02020603050405020304" pitchFamily="18" charset="0"/>
              </a:rPr>
              <a:t>AND with the</a:t>
            </a:r>
          </a:p>
          <a:p>
            <a:pPr marL="0" marR="0" lvl="0" indent="0" algn="l" defTabSz="914400" rtl="0" eaLnBrk="1" fontAlgn="auto" latinLnBrk="0" hangingPunct="1">
              <a:lnSpc>
                <a:spcPct val="107000"/>
              </a:lnSpc>
              <a:spcBef>
                <a:spcPts val="0"/>
              </a:spcBef>
              <a:spcAft>
                <a:spcPts val="800"/>
              </a:spcAft>
              <a:buClrTx/>
              <a:buSzTx/>
              <a:buFontTx/>
              <a:buNone/>
              <a:tabLst/>
              <a:defRPr/>
            </a:pPr>
            <a:br>
              <a:rPr lang="en-CA" b="1" dirty="0">
                <a:effectLst/>
                <a:ea typeface="Times New Roman" panose="02020603050405020304" pitchFamily="18" charset="0"/>
                <a:cs typeface="Arial" panose="020B0604020202020204" pitchFamily="34" charset="0"/>
              </a:rPr>
            </a:br>
            <a:r>
              <a:rPr lang="en-CA" b="1" dirty="0">
                <a:effectLst/>
                <a:ea typeface="Times New Roman" panose="02020603050405020304" pitchFamily="18" charset="0"/>
                <a:cs typeface="Arial" panose="020B0604020202020204" pitchFamily="34" charset="0"/>
              </a:rPr>
              <a:t>Primary purpose to engage the public in at least four of :</a:t>
            </a:r>
          </a:p>
          <a:p>
            <a:pPr marL="171450" marR="0" lvl="0" indent="-171450" algn="l" defTabSz="914400" rtl="0" eaLnBrk="1" fontAlgn="auto" latinLnBrk="0" hangingPunct="1">
              <a:spcBef>
                <a:spcPts val="0"/>
              </a:spcBef>
              <a:buClrTx/>
              <a:buSzTx/>
              <a:buFont typeface="Arial" panose="020B0604020202020204" pitchFamily="34" charset="0"/>
              <a:buChar char="•"/>
              <a:tabLst/>
              <a:defRPr/>
            </a:pPr>
            <a:r>
              <a:rPr lang="en-CA" dirty="0"/>
              <a:t>Exhibitions</a:t>
            </a:r>
          </a:p>
          <a:p>
            <a:pPr marL="171450" marR="0" lvl="0" indent="-171450" algn="l" defTabSz="914400" rtl="0" eaLnBrk="1" fontAlgn="auto" latinLnBrk="0" hangingPunct="1">
              <a:spcBef>
                <a:spcPts val="0"/>
              </a:spcBef>
              <a:buClrTx/>
              <a:buSzTx/>
              <a:buFont typeface="Arial" panose="020B0604020202020204" pitchFamily="34" charset="0"/>
              <a:buChar char="•"/>
              <a:tabLst/>
              <a:defRPr/>
            </a:pPr>
            <a:r>
              <a:rPr lang="en-CA" dirty="0"/>
              <a:t>Programming</a:t>
            </a:r>
          </a:p>
          <a:p>
            <a:pPr marL="171450" marR="0" lvl="0" indent="-171450" algn="l" defTabSz="914400" rtl="0" eaLnBrk="1" fontAlgn="auto" latinLnBrk="0" hangingPunct="1">
              <a:spcBef>
                <a:spcPts val="0"/>
              </a:spcBef>
              <a:buClrTx/>
              <a:buSzTx/>
              <a:buFont typeface="Arial" panose="020B0604020202020204" pitchFamily="34" charset="0"/>
              <a:buChar char="•"/>
              <a:tabLst/>
              <a:defRPr/>
            </a:pPr>
            <a:r>
              <a:rPr lang="en-CA" dirty="0"/>
              <a:t>Research</a:t>
            </a:r>
          </a:p>
          <a:p>
            <a:pPr marL="171450" marR="0" lvl="0" indent="-171450" algn="l" defTabSz="914400" rtl="0" eaLnBrk="1" fontAlgn="auto" latinLnBrk="0" hangingPunct="1">
              <a:spcBef>
                <a:spcPts val="0"/>
              </a:spcBef>
              <a:buClrTx/>
              <a:buSzTx/>
              <a:buFont typeface="Arial" panose="020B0604020202020204" pitchFamily="34" charset="0"/>
              <a:buChar char="•"/>
              <a:tabLst/>
              <a:defRPr/>
            </a:pPr>
            <a:r>
              <a:rPr lang="en-CA" dirty="0"/>
              <a:t>Collections</a:t>
            </a:r>
          </a:p>
          <a:p>
            <a:pPr marL="171450" marR="0" lvl="0" indent="-171450" algn="l" defTabSz="914400" rtl="0" eaLnBrk="1" fontAlgn="auto" latinLnBrk="0" hangingPunct="1">
              <a:spcBef>
                <a:spcPts val="0"/>
              </a:spcBef>
              <a:buClrTx/>
              <a:buSzTx/>
              <a:buFont typeface="Arial" panose="020B0604020202020204" pitchFamily="34" charset="0"/>
              <a:buChar char="•"/>
              <a:tabLst/>
              <a:defRPr/>
            </a:pPr>
            <a:r>
              <a:rPr lang="en-CA" dirty="0"/>
              <a:t>Preservation</a:t>
            </a:r>
          </a:p>
          <a:p>
            <a:pPr marL="171450" marR="0" lvl="0" indent="-171450" algn="l" defTabSz="914400" rtl="0" eaLnBrk="1" fontAlgn="auto" latinLnBrk="0" hangingPunct="1">
              <a:spcBef>
                <a:spcPts val="0"/>
              </a:spcBef>
              <a:buClrTx/>
              <a:buSzTx/>
              <a:buFont typeface="Arial" panose="020B0604020202020204" pitchFamily="34" charset="0"/>
              <a:buChar char="•"/>
              <a:tabLst/>
              <a:defRPr/>
            </a:pPr>
            <a:r>
              <a:rPr lang="en-CA" dirty="0"/>
              <a:t>Documentation</a:t>
            </a:r>
          </a:p>
          <a:p>
            <a:pPr marL="171450" marR="0" lvl="0" indent="-171450" algn="l" defTabSz="914400" rtl="0" eaLnBrk="1" fontAlgn="auto" latinLnBrk="0" hangingPunct="1">
              <a:spcBef>
                <a:spcPts val="0"/>
              </a:spcBef>
              <a:buClrTx/>
              <a:buSzTx/>
              <a:buFont typeface="Arial" panose="020B0604020202020204" pitchFamily="34" charset="0"/>
              <a:buChar char="•"/>
              <a:tabLst/>
              <a:defRPr/>
            </a:pPr>
            <a:r>
              <a:rPr lang="en-CA" dirty="0"/>
              <a:t>Dissemination</a:t>
            </a:r>
            <a:br>
              <a:rPr lang="en-CA" dirty="0"/>
            </a:br>
            <a:endParaRPr lang="en-CA" dirty="0">
              <a:effectLst/>
              <a:ea typeface="Times New Roman" panose="02020603050405020304" pitchFamily="18" charset="0"/>
            </a:endParaRPr>
          </a:p>
          <a:p>
            <a:pPr algn="l">
              <a:lnSpc>
                <a:spcPct val="107000"/>
              </a:lnSpc>
              <a:spcAft>
                <a:spcPts val="800"/>
              </a:spcAft>
            </a:pPr>
            <a:r>
              <a:rPr lang="en-CA" dirty="0">
                <a:effectLst/>
                <a:ea typeface="Times New Roman" panose="02020603050405020304" pitchFamily="18" charset="0"/>
              </a:rPr>
              <a:t>For example: museums, archives, aquariums, art galleries, artist-run centres, botanical gardens, cultural centres, historic sites, historical societies, Indigenous organizations, planetariums, zoos, and many more.</a:t>
            </a:r>
          </a:p>
          <a:p>
            <a:pPr algn="l">
              <a:lnSpc>
                <a:spcPct val="107000"/>
              </a:lnSpc>
              <a:spcAft>
                <a:spcPts val="800"/>
              </a:spcAft>
            </a:pPr>
            <a:endParaRPr lang="en-CA" dirty="0">
              <a:effectLs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9</a:t>
            </a:fld>
            <a:endParaRPr lang="en-CA"/>
          </a:p>
        </p:txBody>
      </p:sp>
    </p:spTree>
    <p:extLst>
      <p:ext uri="{BB962C8B-B14F-4D97-AF65-F5344CB8AC3E}">
        <p14:creationId xmlns:p14="http://schemas.microsoft.com/office/powerpoint/2010/main" val="3861363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English">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634E603-07FD-499B-8762-AC41955CB722}"/>
              </a:ext>
            </a:extLst>
          </p:cNvPr>
          <p:cNvSpPr>
            <a:spLocks noGrp="1"/>
          </p:cNvSpPr>
          <p:nvPr>
            <p:ph type="body" sz="quarter" idx="10"/>
          </p:nvPr>
        </p:nvSpPr>
        <p:spPr>
          <a:xfrm>
            <a:off x="754237" y="4822522"/>
            <a:ext cx="5329237" cy="1307882"/>
          </a:xfrm>
          <a:prstGeom prst="rect">
            <a:avLst/>
          </a:prstGeom>
        </p:spPr>
        <p:txBody>
          <a:bodyPr lIns="0" tIns="0" rIns="0" bIns="0" anchor="b" anchorCtr="0"/>
          <a:lstStyle>
            <a:lvl1pPr marL="0" indent="0">
              <a:lnSpc>
                <a:spcPts val="2000"/>
              </a:lnSpc>
              <a:buNone/>
              <a:defRPr sz="1400">
                <a:solidFill>
                  <a:schemeClr val="bg1"/>
                </a:solidFill>
                <a:latin typeface="+mj-lt"/>
                <a:ea typeface="Inter" panose="020B0502030000000004" pitchFamily="34" charset="0"/>
                <a:cs typeface="Inter" panose="020B0502030000000004" pitchFamily="34" charset="0"/>
              </a:defRPr>
            </a:lvl1pPr>
            <a:lvl5pPr marL="1828800" indent="0">
              <a:buNone/>
              <a:defRPr/>
            </a:lvl5pPr>
          </a:lstStyle>
          <a:p>
            <a:endParaRPr lang="fr-CA"/>
          </a:p>
        </p:txBody>
      </p:sp>
      <p:sp>
        <p:nvSpPr>
          <p:cNvPr id="10" name="Text Placeholder 8">
            <a:extLst>
              <a:ext uri="{FF2B5EF4-FFF2-40B4-BE49-F238E27FC236}">
                <a16:creationId xmlns:a16="http://schemas.microsoft.com/office/drawing/2014/main" id="{6308CBDD-62E7-487C-A75C-FFD2EC11BA96}"/>
              </a:ext>
            </a:extLst>
          </p:cNvPr>
          <p:cNvSpPr>
            <a:spLocks noGrp="1"/>
          </p:cNvSpPr>
          <p:nvPr>
            <p:ph type="body" sz="quarter" idx="11"/>
          </p:nvPr>
        </p:nvSpPr>
        <p:spPr>
          <a:xfrm>
            <a:off x="720000" y="648000"/>
            <a:ext cx="6297612" cy="3593579"/>
          </a:xfrm>
          <a:prstGeom prst="rect">
            <a:avLst/>
          </a:prstGeom>
        </p:spPr>
        <p:txBody>
          <a:bodyPr lIns="0" tIns="0" rIns="0" bIns="0"/>
          <a:lstStyle>
            <a:lvl1pPr marL="0" indent="0">
              <a:lnSpc>
                <a:spcPts val="6000"/>
              </a:lnSpc>
              <a:buNone/>
              <a:defRPr sz="4800">
                <a:solidFill>
                  <a:schemeClr val="bg1"/>
                </a:solidFill>
                <a:latin typeface="+mj-lt"/>
                <a:ea typeface="Inter medium" panose="02000603000000020004" pitchFamily="50" charset="0"/>
                <a:cs typeface="Inter medium" panose="020006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fr-CA"/>
          </a:p>
        </p:txBody>
      </p:sp>
    </p:spTree>
    <p:extLst>
      <p:ext uri="{BB962C8B-B14F-4D97-AF65-F5344CB8AC3E}">
        <p14:creationId xmlns:p14="http://schemas.microsoft.com/office/powerpoint/2010/main" val="2433247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page - Graphic">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81624591-2EC5-4C56-B291-B617B6D1C9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5" name="Title 1">
            <a:extLst>
              <a:ext uri="{FF2B5EF4-FFF2-40B4-BE49-F238E27FC236}">
                <a16:creationId xmlns:a16="http://schemas.microsoft.com/office/drawing/2014/main" id="{4FF852E1-B674-4AB2-A63D-B3F7D80FC21F}"/>
              </a:ext>
            </a:extLst>
          </p:cNvPr>
          <p:cNvSpPr>
            <a:spLocks noGrp="1"/>
          </p:cNvSpPr>
          <p:nvPr>
            <p:ph type="title"/>
          </p:nvPr>
        </p:nvSpPr>
        <p:spPr>
          <a:xfrm>
            <a:off x="749409" y="656939"/>
            <a:ext cx="6334014" cy="3652259"/>
          </a:xfrm>
          <a:prstGeom prst="rect">
            <a:avLst/>
          </a:prstGeom>
        </p:spPr>
        <p:txBody>
          <a:bodyPr lIns="0" tIns="0" rIns="0" bIns="252000"/>
          <a:lstStyle>
            <a:lvl1pPr>
              <a:defRPr>
                <a:latin typeface="Arial" panose="020B0604020202020204" pitchFamily="34" charset="0"/>
                <a:cs typeface="Arial" panose="020B0604020202020204" pitchFamily="34" charset="0"/>
              </a:defRPr>
            </a:lvl1pPr>
          </a:lstStyle>
          <a:p>
            <a:r>
              <a:rPr lang="en-US"/>
              <a:t>Click to edit Master title style</a:t>
            </a:r>
            <a:endParaRPr lang="fr-CA"/>
          </a:p>
        </p:txBody>
      </p:sp>
    </p:spTree>
    <p:extLst>
      <p:ext uri="{BB962C8B-B14F-4D97-AF65-F5344CB8AC3E}">
        <p14:creationId xmlns:p14="http://schemas.microsoft.com/office/powerpoint/2010/main" val="4210329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Bulletpoint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877554-08C7-4E26-B559-576728635D17}"/>
              </a:ext>
            </a:extLst>
          </p:cNvPr>
          <p:cNvSpPr>
            <a:spLocks noGrp="1"/>
          </p:cNvSpPr>
          <p:nvPr>
            <p:ph type="title"/>
          </p:nvPr>
        </p:nvSpPr>
        <p:spPr>
          <a:xfrm>
            <a:off x="749409" y="656939"/>
            <a:ext cx="6334014" cy="1763999"/>
          </a:xfrm>
          <a:prstGeom prst="rect">
            <a:avLst/>
          </a:prstGeom>
        </p:spPr>
        <p:txBody>
          <a:bodyPr lIns="0" tIns="0" rIns="0" bIns="252000"/>
          <a:lstStyle/>
          <a:p>
            <a:r>
              <a:rPr lang="en-US"/>
              <a:t>Click to edit Master title style</a:t>
            </a:r>
            <a:endParaRPr lang="fr-CA"/>
          </a:p>
        </p:txBody>
      </p:sp>
      <p:sp>
        <p:nvSpPr>
          <p:cNvPr id="3" name="Text Placeholder 2">
            <a:extLst>
              <a:ext uri="{FF2B5EF4-FFF2-40B4-BE49-F238E27FC236}">
                <a16:creationId xmlns:a16="http://schemas.microsoft.com/office/drawing/2014/main" id="{0259E1C2-E715-48D2-8F85-C8C039F6DB05}"/>
              </a:ext>
            </a:extLst>
          </p:cNvPr>
          <p:cNvSpPr>
            <a:spLocks noGrp="1"/>
          </p:cNvSpPr>
          <p:nvPr>
            <p:ph type="body" sz="quarter" idx="11"/>
          </p:nvPr>
        </p:nvSpPr>
        <p:spPr>
          <a:xfrm>
            <a:off x="2819400" y="2420938"/>
            <a:ext cx="6480175" cy="3671887"/>
          </a:xfrm>
          <a:prstGeom prst="rect">
            <a:avLst/>
          </a:prstGeom>
        </p:spPr>
        <p:txBody>
          <a:bodyPr lIns="0" tIns="0" rIns="0" bIns="0"/>
          <a:lstStyle>
            <a:lvl1pPr marL="457200" indent="-457200">
              <a:lnSpc>
                <a:spcPts val="3600"/>
              </a:lnSpc>
              <a:buFont typeface="Arial" panose="020B0604020202020204" pitchFamily="34" charset="0"/>
              <a:buChar char="•"/>
              <a:defRPr>
                <a:solidFill>
                  <a:srgbClr val="0C0C0C"/>
                </a:solidFill>
                <a:latin typeface="Inter" panose="020B0502030000000004" pitchFamily="34" charset="0"/>
                <a:ea typeface="Inter" panose="020B0502030000000004" pitchFamily="34" charset="0"/>
                <a:cs typeface="Inter" panose="020B0502030000000004" pitchFamily="34" charset="0"/>
              </a:defRPr>
            </a:lvl1pPr>
          </a:lstStyle>
          <a:p>
            <a:pPr lvl="0"/>
            <a:endParaRPr lang="fr-CA"/>
          </a:p>
        </p:txBody>
      </p:sp>
    </p:spTree>
    <p:extLst>
      <p:ext uri="{BB962C8B-B14F-4D97-AF65-F5344CB8AC3E}">
        <p14:creationId xmlns:p14="http://schemas.microsoft.com/office/powerpoint/2010/main" val="158024688"/>
      </p:ext>
    </p:extLst>
  </p:cSld>
  <p:clrMapOvr>
    <a:masterClrMapping/>
  </p:clrMapOvr>
  <p:extLst>
    <p:ext uri="{DCECCB84-F9BA-43D5-87BE-67443E8EF086}">
      <p15:sldGuideLst xmlns:p15="http://schemas.microsoft.com/office/powerpoint/2012/main">
        <p15:guide id="1" pos="5858">
          <p15:clr>
            <a:srgbClr val="FBAE40"/>
          </p15:clr>
        </p15:guide>
        <p15:guide id="2" pos="1776">
          <p15:clr>
            <a:srgbClr val="FBAE40"/>
          </p15:clr>
        </p15:guide>
        <p15:guide id="3" orient="horz" pos="152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877554-08C7-4E26-B559-576728635D17}"/>
              </a:ext>
            </a:extLst>
          </p:cNvPr>
          <p:cNvSpPr>
            <a:spLocks noGrp="1"/>
          </p:cNvSpPr>
          <p:nvPr>
            <p:ph type="title"/>
          </p:nvPr>
        </p:nvSpPr>
        <p:spPr>
          <a:xfrm>
            <a:off x="749409" y="656939"/>
            <a:ext cx="6334014" cy="1763999"/>
          </a:xfrm>
          <a:prstGeom prst="rect">
            <a:avLst/>
          </a:prstGeom>
        </p:spPr>
        <p:txBody>
          <a:bodyPr lIns="0" tIns="0" rIns="0" bIns="252000"/>
          <a:lstStyle/>
          <a:p>
            <a:r>
              <a:rPr lang="en-US"/>
              <a:t>Click to edit Master title style</a:t>
            </a:r>
            <a:endParaRPr lang="fr-CA"/>
          </a:p>
        </p:txBody>
      </p:sp>
      <p:sp>
        <p:nvSpPr>
          <p:cNvPr id="3" name="Text Placeholder 2">
            <a:extLst>
              <a:ext uri="{FF2B5EF4-FFF2-40B4-BE49-F238E27FC236}">
                <a16:creationId xmlns:a16="http://schemas.microsoft.com/office/drawing/2014/main" id="{0259E1C2-E715-48D2-8F85-C8C039F6DB05}"/>
              </a:ext>
            </a:extLst>
          </p:cNvPr>
          <p:cNvSpPr>
            <a:spLocks noGrp="1"/>
          </p:cNvSpPr>
          <p:nvPr>
            <p:ph type="body" sz="quarter" idx="11"/>
          </p:nvPr>
        </p:nvSpPr>
        <p:spPr>
          <a:xfrm>
            <a:off x="2819400" y="2420938"/>
            <a:ext cx="6480175" cy="3671888"/>
          </a:xfrm>
          <a:prstGeom prst="rect">
            <a:avLst/>
          </a:prstGeom>
        </p:spPr>
        <p:txBody>
          <a:bodyPr lIns="0" tIns="0" rIns="0" bIns="0"/>
          <a:lstStyle>
            <a:lvl1pPr marL="0" indent="0">
              <a:lnSpc>
                <a:spcPts val="3600"/>
              </a:lnSpc>
              <a:buFont typeface="Arial" panose="020B0604020202020204" pitchFamily="34" charset="0"/>
              <a:buNone/>
              <a:defRPr>
                <a:solidFill>
                  <a:srgbClr val="0C0C0C"/>
                </a:solidFill>
                <a:latin typeface="Inter" panose="020B0502030000000004" pitchFamily="34" charset="0"/>
                <a:ea typeface="Inter" panose="020B0502030000000004" pitchFamily="34" charset="0"/>
                <a:cs typeface="Inter" panose="020B0502030000000004" pitchFamily="34" charset="0"/>
              </a:defRPr>
            </a:lvl1pPr>
          </a:lstStyle>
          <a:p>
            <a:pPr lvl="0"/>
            <a:endParaRPr lang="fr-CA"/>
          </a:p>
        </p:txBody>
      </p:sp>
    </p:spTree>
    <p:extLst>
      <p:ext uri="{BB962C8B-B14F-4D97-AF65-F5344CB8AC3E}">
        <p14:creationId xmlns:p14="http://schemas.microsoft.com/office/powerpoint/2010/main" val="4068139673"/>
      </p:ext>
    </p:extLst>
  </p:cSld>
  <p:clrMapOvr>
    <a:masterClrMapping/>
  </p:clrMapOvr>
  <p:extLst>
    <p:ext uri="{DCECCB84-F9BA-43D5-87BE-67443E8EF086}">
      <p15:sldGuideLst xmlns:p15="http://schemas.microsoft.com/office/powerpoint/2012/main">
        <p15:guide id="1" pos="5858">
          <p15:clr>
            <a:srgbClr val="FBAE40"/>
          </p15:clr>
        </p15:guide>
        <p15:guide id="2" pos="1776">
          <p15:clr>
            <a:srgbClr val="FBAE40"/>
          </p15:clr>
        </p15:guide>
        <p15:guide id="3" orient="horz" pos="152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level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411750A-399E-410B-958E-C3CEABC258A9}"/>
              </a:ext>
            </a:extLst>
          </p:cNvPr>
          <p:cNvSpPr>
            <a:spLocks noGrp="1"/>
          </p:cNvSpPr>
          <p:nvPr>
            <p:ph type="body" sz="quarter" idx="10"/>
          </p:nvPr>
        </p:nvSpPr>
        <p:spPr>
          <a:xfrm>
            <a:off x="2780778" y="0"/>
            <a:ext cx="6531323" cy="6858000"/>
          </a:xfrm>
          <a:prstGeom prst="rect">
            <a:avLst/>
          </a:prstGeom>
        </p:spPr>
        <p:txBody>
          <a:bodyPr lIns="0" tIns="0" rIns="0" bIns="0" anchor="ctr" anchorCtr="0"/>
          <a:lstStyle>
            <a:lvl1pPr marL="0" marR="0" indent="0" algn="l" defTabSz="914400" rtl="0" eaLnBrk="1" fontAlgn="auto" latinLnBrk="0" hangingPunct="1">
              <a:lnSpc>
                <a:spcPts val="5500"/>
              </a:lnSpc>
              <a:spcBef>
                <a:spcPts val="0"/>
              </a:spcBef>
              <a:spcAft>
                <a:spcPts val="0"/>
              </a:spcAft>
              <a:buClrTx/>
              <a:buSzTx/>
              <a:buFontTx/>
              <a:buNone/>
              <a:tabLst/>
              <a:defRPr sz="4200" b="0">
                <a:solidFill>
                  <a:srgbClr val="0C0C0C"/>
                </a:solidFill>
                <a:latin typeface="Inter" panose="020B0502030000000004" pitchFamily="34" charset="0"/>
                <a:ea typeface="Inter" panose="020B0502030000000004" pitchFamily="34" charset="0"/>
                <a:cs typeface="Inter" panose="020B05020300000000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a:p>
        </p:txBody>
      </p:sp>
    </p:spTree>
    <p:extLst>
      <p:ext uri="{BB962C8B-B14F-4D97-AF65-F5344CB8AC3E}">
        <p14:creationId xmlns:p14="http://schemas.microsoft.com/office/powerpoint/2010/main" val="302048006"/>
      </p:ext>
    </p:extLst>
  </p:cSld>
  <p:clrMapOvr>
    <a:masterClrMapping/>
  </p:clrMapOvr>
  <p:extLst>
    <p:ext uri="{DCECCB84-F9BA-43D5-87BE-67443E8EF086}">
      <p15:sldGuideLst xmlns:p15="http://schemas.microsoft.com/office/powerpoint/2012/main">
        <p15:guide id="1" pos="5858">
          <p15:clr>
            <a:srgbClr val="FBAE40"/>
          </p15:clr>
        </p15:guide>
        <p15:guide id="2" pos="177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ject + descrip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D5EA5-363D-4604-80CF-5CCC8D6C6E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82109" y="5660008"/>
            <a:ext cx="643129" cy="432817"/>
          </a:xfrm>
          <a:prstGeom prst="rect">
            <a:avLst/>
          </a:prstGeom>
        </p:spPr>
      </p:pic>
      <p:sp>
        <p:nvSpPr>
          <p:cNvPr id="6" name="Picture Placeholder 5">
            <a:extLst>
              <a:ext uri="{FF2B5EF4-FFF2-40B4-BE49-F238E27FC236}">
                <a16:creationId xmlns:a16="http://schemas.microsoft.com/office/drawing/2014/main" id="{EC8505B1-5AC8-4A40-967C-766C0812A625}"/>
              </a:ext>
            </a:extLst>
          </p:cNvPr>
          <p:cNvSpPr>
            <a:spLocks noGrp="1"/>
          </p:cNvSpPr>
          <p:nvPr>
            <p:ph type="pic" sz="quarter" idx="10"/>
          </p:nvPr>
        </p:nvSpPr>
        <p:spPr>
          <a:xfrm>
            <a:off x="407989" y="368300"/>
            <a:ext cx="8889998" cy="6084888"/>
          </a:xfrm>
          <a:prstGeom prst="rect">
            <a:avLst/>
          </a:prstGeom>
          <a:solidFill>
            <a:schemeClr val="bg1">
              <a:lumMod val="95000"/>
            </a:schemeClr>
          </a:solidFill>
        </p:spPr>
        <p:txBody>
          <a:bodyPr/>
          <a:lstStyle/>
          <a:p>
            <a:endParaRPr lang="fr-CA"/>
          </a:p>
        </p:txBody>
      </p:sp>
      <p:sp>
        <p:nvSpPr>
          <p:cNvPr id="14" name="Text Placeholder 6">
            <a:extLst>
              <a:ext uri="{FF2B5EF4-FFF2-40B4-BE49-F238E27FC236}">
                <a16:creationId xmlns:a16="http://schemas.microsoft.com/office/drawing/2014/main" id="{8DF03B04-4CF4-41EA-B1E8-4730D04CD87C}"/>
              </a:ext>
            </a:extLst>
          </p:cNvPr>
          <p:cNvSpPr>
            <a:spLocks noGrp="1"/>
          </p:cNvSpPr>
          <p:nvPr>
            <p:ph type="body" sz="quarter" idx="11"/>
          </p:nvPr>
        </p:nvSpPr>
        <p:spPr>
          <a:xfrm>
            <a:off x="9705975" y="715071"/>
            <a:ext cx="1719262" cy="4370496"/>
          </a:xfrm>
          <a:prstGeom prst="rect">
            <a:avLst/>
          </a:prstGeom>
        </p:spPr>
        <p:txBody>
          <a:bodyPr lIns="0" tIns="0" rIns="0" bIns="0" anchor="t" anchorCtr="0"/>
          <a:lstStyle>
            <a:lvl1pPr marL="0" marR="0" indent="0" algn="l" defTabSz="914400" rtl="0" eaLnBrk="1" fontAlgn="auto" latinLnBrk="0" hangingPunct="1">
              <a:lnSpc>
                <a:spcPts val="900"/>
              </a:lnSpc>
              <a:spcBef>
                <a:spcPts val="1000"/>
              </a:spcBef>
              <a:spcAft>
                <a:spcPts val="0"/>
              </a:spcAft>
              <a:buClrTx/>
              <a:buSzTx/>
              <a:buFont typeface="Arial" panose="020B0604020202020204" pitchFamily="34" charset="0"/>
              <a:buNone/>
              <a:tabLst/>
              <a:defRPr sz="900">
                <a:solidFill>
                  <a:schemeClr val="bg1"/>
                </a:solidFill>
                <a:latin typeface="Inter" panose="020B0502030000000004" pitchFamily="34" charset="0"/>
                <a:ea typeface="Inter" panose="020B0502030000000004" pitchFamily="34" charset="0"/>
                <a:cs typeface="Inter" panose="020B0502030000000004" pitchFamily="34" charset="0"/>
              </a:defRPr>
            </a:lvl1pPr>
            <a:lvl5pPr marL="1828800" indent="0">
              <a:buNone/>
              <a:defRPr/>
            </a:lvl5pPr>
          </a:lstStyle>
          <a:p>
            <a:pPr marL="0" marR="0" lvl="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a:pPr>
            <a:endParaRPr lang="fr-CA" sz="1400">
              <a:solidFill>
                <a:schemeClr val="bg1"/>
              </a:solidFill>
            </a:endParaRPr>
          </a:p>
          <a:p>
            <a:endParaRPr lang="fr-CA"/>
          </a:p>
        </p:txBody>
      </p:sp>
    </p:spTree>
    <p:extLst>
      <p:ext uri="{BB962C8B-B14F-4D97-AF65-F5344CB8AC3E}">
        <p14:creationId xmlns:p14="http://schemas.microsoft.com/office/powerpoint/2010/main" val="3615259185"/>
      </p:ext>
    </p:extLst>
  </p:cSld>
  <p:clrMapOvr>
    <a:masterClrMapping/>
  </p:clrMapOvr>
  <p:extLst>
    <p:ext uri="{DCECCB84-F9BA-43D5-87BE-67443E8EF086}">
      <p15:sldGuideLst xmlns:p15="http://schemas.microsoft.com/office/powerpoint/2012/main">
        <p15:guide id="1" orient="horz" pos="3838" userDrawn="1">
          <p15:clr>
            <a:srgbClr val="FBAE40"/>
          </p15:clr>
        </p15:guide>
        <p15:guide id="2" pos="554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ject - Full screen">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0E708355-B865-4F1F-820C-67B924B88841}"/>
              </a:ext>
            </a:extLst>
          </p:cNvPr>
          <p:cNvSpPr>
            <a:spLocks noGrp="1"/>
          </p:cNvSpPr>
          <p:nvPr>
            <p:ph type="pic" sz="quarter" idx="10"/>
          </p:nvPr>
        </p:nvSpPr>
        <p:spPr>
          <a:xfrm>
            <a:off x="0" y="0"/>
            <a:ext cx="12192000" cy="6858000"/>
          </a:xfrm>
          <a:prstGeom prst="rect">
            <a:avLst/>
          </a:prstGeom>
        </p:spPr>
        <p:txBody>
          <a:bodyPr/>
          <a:lstStyle/>
          <a:p>
            <a:endParaRPr lang="fr-CA"/>
          </a:p>
        </p:txBody>
      </p:sp>
    </p:spTree>
    <p:extLst>
      <p:ext uri="{BB962C8B-B14F-4D97-AF65-F5344CB8AC3E}">
        <p14:creationId xmlns:p14="http://schemas.microsoft.com/office/powerpoint/2010/main" val="3383311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page - Graphic">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81624591-2EC5-4C56-B291-B617B6D1C9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5" name="Title 1">
            <a:extLst>
              <a:ext uri="{FF2B5EF4-FFF2-40B4-BE49-F238E27FC236}">
                <a16:creationId xmlns:a16="http://schemas.microsoft.com/office/drawing/2014/main" id="{4FF852E1-B674-4AB2-A63D-B3F7D80FC21F}"/>
              </a:ext>
            </a:extLst>
          </p:cNvPr>
          <p:cNvSpPr>
            <a:spLocks noGrp="1"/>
          </p:cNvSpPr>
          <p:nvPr>
            <p:ph type="title"/>
          </p:nvPr>
        </p:nvSpPr>
        <p:spPr>
          <a:xfrm>
            <a:off x="749409" y="656939"/>
            <a:ext cx="6334014" cy="3652259"/>
          </a:xfrm>
          <a:prstGeom prst="rect">
            <a:avLst/>
          </a:prstGeom>
        </p:spPr>
        <p:txBody>
          <a:bodyPr lIns="0" tIns="0" rIns="0" bIns="252000"/>
          <a:lstStyle/>
          <a:p>
            <a:r>
              <a:rPr lang="en-US"/>
              <a:t>Click to edit Master title style</a:t>
            </a:r>
            <a:endParaRPr lang="fr-CA"/>
          </a:p>
        </p:txBody>
      </p:sp>
    </p:spTree>
    <p:extLst>
      <p:ext uri="{BB962C8B-B14F-4D97-AF65-F5344CB8AC3E}">
        <p14:creationId xmlns:p14="http://schemas.microsoft.com/office/powerpoint/2010/main" val="1593931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page - Symbol">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6CEA8964-779B-473C-8596-CAEF0D4255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2109" y="5660008"/>
            <a:ext cx="643129" cy="432817"/>
          </a:xfrm>
          <a:prstGeom prst="rect">
            <a:avLst/>
          </a:prstGeom>
        </p:spPr>
      </p:pic>
      <p:sp>
        <p:nvSpPr>
          <p:cNvPr id="5" name="Title 1">
            <a:extLst>
              <a:ext uri="{FF2B5EF4-FFF2-40B4-BE49-F238E27FC236}">
                <a16:creationId xmlns:a16="http://schemas.microsoft.com/office/drawing/2014/main" id="{5A56923C-13EE-4586-A76F-15D693F135A5}"/>
              </a:ext>
            </a:extLst>
          </p:cNvPr>
          <p:cNvSpPr>
            <a:spLocks noGrp="1"/>
          </p:cNvSpPr>
          <p:nvPr>
            <p:ph type="title"/>
          </p:nvPr>
        </p:nvSpPr>
        <p:spPr>
          <a:xfrm>
            <a:off x="749409" y="656939"/>
            <a:ext cx="6334014" cy="3652259"/>
          </a:xfrm>
          <a:prstGeom prst="rect">
            <a:avLst/>
          </a:prstGeom>
        </p:spPr>
        <p:txBody>
          <a:bodyPr lIns="0" tIns="0" rIns="0" bIns="252000"/>
          <a:lstStyle/>
          <a:p>
            <a:r>
              <a:rPr lang="en-US"/>
              <a:t>Click to edit Master title style</a:t>
            </a:r>
            <a:endParaRPr lang="fr-CA"/>
          </a:p>
        </p:txBody>
      </p:sp>
    </p:spTree>
    <p:extLst>
      <p:ext uri="{BB962C8B-B14F-4D97-AF65-F5344CB8AC3E}">
        <p14:creationId xmlns:p14="http://schemas.microsoft.com/office/powerpoint/2010/main" val="390592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Cover - English">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6308CBDD-62E7-487C-A75C-FFD2EC11BA96}"/>
              </a:ext>
            </a:extLst>
          </p:cNvPr>
          <p:cNvSpPr>
            <a:spLocks noGrp="1"/>
          </p:cNvSpPr>
          <p:nvPr>
            <p:ph type="body" sz="quarter" idx="11"/>
          </p:nvPr>
        </p:nvSpPr>
        <p:spPr>
          <a:xfrm>
            <a:off x="720000" y="648000"/>
            <a:ext cx="6297612" cy="3593579"/>
          </a:xfrm>
          <a:prstGeom prst="rect">
            <a:avLst/>
          </a:prstGeom>
        </p:spPr>
        <p:txBody>
          <a:bodyPr lIns="0" tIns="0" rIns="0" bIns="0"/>
          <a:lstStyle>
            <a:lvl1pPr marL="0" indent="0">
              <a:lnSpc>
                <a:spcPts val="6000"/>
              </a:lnSpc>
              <a:buNone/>
              <a:defRPr sz="4800">
                <a:solidFill>
                  <a:schemeClr val="bg1"/>
                </a:solidFill>
                <a:latin typeface="Inter medium" panose="02000603000000020004" pitchFamily="50" charset="0"/>
                <a:ea typeface="Inter medium" panose="02000603000000020004" pitchFamily="50" charset="0"/>
                <a:cs typeface="Inter medium" panose="020006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fr-CA"/>
          </a:p>
        </p:txBody>
      </p:sp>
    </p:spTree>
    <p:extLst>
      <p:ext uri="{BB962C8B-B14F-4D97-AF65-F5344CB8AC3E}">
        <p14:creationId xmlns:p14="http://schemas.microsoft.com/office/powerpoint/2010/main" val="39643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French">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27AEAC9B-FCAD-40D3-8ADB-58A361BAC752}"/>
              </a:ext>
            </a:extLst>
          </p:cNvPr>
          <p:cNvSpPr>
            <a:spLocks noGrp="1"/>
          </p:cNvSpPr>
          <p:nvPr>
            <p:ph type="body" sz="quarter" idx="10"/>
          </p:nvPr>
        </p:nvSpPr>
        <p:spPr>
          <a:xfrm>
            <a:off x="754237" y="4822522"/>
            <a:ext cx="5329237" cy="1307882"/>
          </a:xfrm>
          <a:prstGeom prst="rect">
            <a:avLst/>
          </a:prstGeom>
        </p:spPr>
        <p:txBody>
          <a:bodyPr lIns="0" tIns="0" rIns="0" bIns="0" anchor="b" anchorCtr="0"/>
          <a:lstStyle>
            <a:lvl1pPr marL="0" indent="0">
              <a:lnSpc>
                <a:spcPts val="2000"/>
              </a:lnSpc>
              <a:buNone/>
              <a:defRPr sz="1400">
                <a:solidFill>
                  <a:schemeClr val="bg1"/>
                </a:solidFill>
                <a:latin typeface="+mj-lt"/>
                <a:ea typeface="Inter" panose="020B0502030000000004" pitchFamily="34" charset="0"/>
                <a:cs typeface="Inter" panose="020B0502030000000004" pitchFamily="34" charset="0"/>
              </a:defRPr>
            </a:lvl1pPr>
            <a:lvl5pPr marL="1828800" indent="0">
              <a:buNone/>
              <a:defRPr/>
            </a:lvl5pPr>
          </a:lstStyle>
          <a:p>
            <a:endParaRPr lang="fr-CA"/>
          </a:p>
        </p:txBody>
      </p:sp>
      <p:sp>
        <p:nvSpPr>
          <p:cNvPr id="7" name="Text Placeholder 8">
            <a:extLst>
              <a:ext uri="{FF2B5EF4-FFF2-40B4-BE49-F238E27FC236}">
                <a16:creationId xmlns:a16="http://schemas.microsoft.com/office/drawing/2014/main" id="{034C57E2-43DB-45B5-BB3A-882872EEE93E}"/>
              </a:ext>
            </a:extLst>
          </p:cNvPr>
          <p:cNvSpPr>
            <a:spLocks noGrp="1"/>
          </p:cNvSpPr>
          <p:nvPr>
            <p:ph type="body" sz="quarter" idx="11"/>
          </p:nvPr>
        </p:nvSpPr>
        <p:spPr>
          <a:xfrm>
            <a:off x="720000" y="648000"/>
            <a:ext cx="6297612" cy="3593579"/>
          </a:xfrm>
          <a:prstGeom prst="rect">
            <a:avLst/>
          </a:prstGeom>
        </p:spPr>
        <p:txBody>
          <a:bodyPr lIns="0" tIns="0" rIns="0" bIns="0"/>
          <a:lstStyle>
            <a:lvl1pPr marL="0" indent="0">
              <a:lnSpc>
                <a:spcPts val="6000"/>
              </a:lnSpc>
              <a:buNone/>
              <a:defRPr sz="4800">
                <a:solidFill>
                  <a:schemeClr val="bg1"/>
                </a:solidFill>
                <a:latin typeface="+mj-lt"/>
                <a:ea typeface="Inter medium" panose="02000603000000020004" pitchFamily="50" charset="0"/>
                <a:cs typeface="Inter medium" panose="020006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fr-CA"/>
          </a:p>
        </p:txBody>
      </p:sp>
    </p:spTree>
    <p:extLst>
      <p:ext uri="{BB962C8B-B14F-4D97-AF65-F5344CB8AC3E}">
        <p14:creationId xmlns:p14="http://schemas.microsoft.com/office/powerpoint/2010/main" val="264592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Cover - French">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034C57E2-43DB-45B5-BB3A-882872EEE93E}"/>
              </a:ext>
            </a:extLst>
          </p:cNvPr>
          <p:cNvSpPr>
            <a:spLocks noGrp="1"/>
          </p:cNvSpPr>
          <p:nvPr>
            <p:ph type="body" sz="quarter" idx="11"/>
          </p:nvPr>
        </p:nvSpPr>
        <p:spPr>
          <a:xfrm>
            <a:off x="720000" y="648000"/>
            <a:ext cx="6297612" cy="3593579"/>
          </a:xfrm>
          <a:prstGeom prst="rect">
            <a:avLst/>
          </a:prstGeom>
        </p:spPr>
        <p:txBody>
          <a:bodyPr lIns="0" tIns="0" rIns="0" bIns="0"/>
          <a:lstStyle>
            <a:lvl1pPr marL="0" indent="0">
              <a:lnSpc>
                <a:spcPts val="6000"/>
              </a:lnSpc>
              <a:buNone/>
              <a:defRPr sz="4800">
                <a:solidFill>
                  <a:schemeClr val="bg1"/>
                </a:solidFill>
                <a:latin typeface="+mj-lt"/>
                <a:ea typeface="Inter medium" panose="02000603000000020004" pitchFamily="50" charset="0"/>
                <a:cs typeface="Inter medium" panose="020006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fr-CA"/>
          </a:p>
        </p:txBody>
      </p:sp>
    </p:spTree>
    <p:extLst>
      <p:ext uri="{BB962C8B-B14F-4D97-AF65-F5344CB8AC3E}">
        <p14:creationId xmlns:p14="http://schemas.microsoft.com/office/powerpoint/2010/main" val="175157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page - Graphic">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81624591-2EC5-4C56-B291-B617B6D1C9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5" name="Title 1">
            <a:extLst>
              <a:ext uri="{FF2B5EF4-FFF2-40B4-BE49-F238E27FC236}">
                <a16:creationId xmlns:a16="http://schemas.microsoft.com/office/drawing/2014/main" id="{4FF852E1-B674-4AB2-A63D-B3F7D80FC21F}"/>
              </a:ext>
            </a:extLst>
          </p:cNvPr>
          <p:cNvSpPr>
            <a:spLocks noGrp="1"/>
          </p:cNvSpPr>
          <p:nvPr>
            <p:ph type="title"/>
          </p:nvPr>
        </p:nvSpPr>
        <p:spPr>
          <a:xfrm>
            <a:off x="749409" y="656939"/>
            <a:ext cx="6334014" cy="3652259"/>
          </a:xfrm>
          <a:prstGeom prst="rect">
            <a:avLst/>
          </a:prstGeom>
        </p:spPr>
        <p:txBody>
          <a:bodyPr lIns="0" tIns="0" rIns="0" bIns="252000"/>
          <a:lstStyle>
            <a:lvl1pPr>
              <a:defRPr>
                <a:latin typeface="+mj-lt"/>
              </a:defRPr>
            </a:lvl1pPr>
          </a:lstStyle>
          <a:p>
            <a:r>
              <a:rPr lang="en-US"/>
              <a:t>Click to edit Master title style</a:t>
            </a:r>
            <a:endParaRPr lang="fr-CA"/>
          </a:p>
        </p:txBody>
      </p:sp>
    </p:spTree>
    <p:extLst>
      <p:ext uri="{BB962C8B-B14F-4D97-AF65-F5344CB8AC3E}">
        <p14:creationId xmlns:p14="http://schemas.microsoft.com/office/powerpoint/2010/main" val="695586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ction page - Symbol">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6CEA8964-779B-473C-8596-CAEF0D4255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2109" y="5660008"/>
            <a:ext cx="643129" cy="432817"/>
          </a:xfrm>
          <a:prstGeom prst="rect">
            <a:avLst/>
          </a:prstGeom>
        </p:spPr>
      </p:pic>
      <p:sp>
        <p:nvSpPr>
          <p:cNvPr id="5" name="Title 1">
            <a:extLst>
              <a:ext uri="{FF2B5EF4-FFF2-40B4-BE49-F238E27FC236}">
                <a16:creationId xmlns:a16="http://schemas.microsoft.com/office/drawing/2014/main" id="{5A56923C-13EE-4586-A76F-15D693F135A5}"/>
              </a:ext>
            </a:extLst>
          </p:cNvPr>
          <p:cNvSpPr>
            <a:spLocks noGrp="1"/>
          </p:cNvSpPr>
          <p:nvPr>
            <p:ph type="title"/>
          </p:nvPr>
        </p:nvSpPr>
        <p:spPr>
          <a:xfrm>
            <a:off x="749409" y="656939"/>
            <a:ext cx="6334014" cy="3652259"/>
          </a:xfrm>
          <a:prstGeom prst="rect">
            <a:avLst/>
          </a:prstGeom>
        </p:spPr>
        <p:txBody>
          <a:bodyPr lIns="0" tIns="0" rIns="0" bIns="252000"/>
          <a:lstStyle>
            <a:lvl1pPr>
              <a:defRPr>
                <a:latin typeface="+mj-lt"/>
              </a:defRPr>
            </a:lvl1pPr>
          </a:lstStyle>
          <a:p>
            <a:r>
              <a:rPr lang="en-US"/>
              <a:t>Click to edit Master title style</a:t>
            </a:r>
            <a:endParaRPr lang="fr-CA"/>
          </a:p>
        </p:txBody>
      </p:sp>
    </p:spTree>
    <p:extLst>
      <p:ext uri="{BB962C8B-B14F-4D97-AF65-F5344CB8AC3E}">
        <p14:creationId xmlns:p14="http://schemas.microsoft.com/office/powerpoint/2010/main" val="368053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ver - English">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634E603-07FD-499B-8762-AC41955CB722}"/>
              </a:ext>
            </a:extLst>
          </p:cNvPr>
          <p:cNvSpPr>
            <a:spLocks noGrp="1"/>
          </p:cNvSpPr>
          <p:nvPr>
            <p:ph type="body" sz="quarter" idx="10"/>
          </p:nvPr>
        </p:nvSpPr>
        <p:spPr>
          <a:xfrm>
            <a:off x="754237" y="4822522"/>
            <a:ext cx="5329237" cy="1307882"/>
          </a:xfrm>
          <a:prstGeom prst="rect">
            <a:avLst/>
          </a:prstGeom>
        </p:spPr>
        <p:txBody>
          <a:bodyPr lIns="0" tIns="0" rIns="0" bIns="0" anchor="b" anchorCtr="0"/>
          <a:lstStyle>
            <a:lvl1pPr marL="0" indent="0">
              <a:lnSpc>
                <a:spcPts val="2000"/>
              </a:lnSpc>
              <a:buNone/>
              <a:defRPr sz="1400">
                <a:solidFill>
                  <a:schemeClr val="bg1"/>
                </a:solidFill>
                <a:latin typeface="+mj-lt"/>
                <a:ea typeface="Inter" panose="020B0502030000000004" pitchFamily="34" charset="0"/>
                <a:cs typeface="Inter" panose="020B0502030000000004" pitchFamily="34" charset="0"/>
              </a:defRPr>
            </a:lvl1pPr>
            <a:lvl5pPr marL="1828800" indent="0">
              <a:buNone/>
              <a:defRPr/>
            </a:lvl5pPr>
          </a:lstStyle>
          <a:p>
            <a:endParaRPr lang="fr-CA"/>
          </a:p>
        </p:txBody>
      </p:sp>
      <p:sp>
        <p:nvSpPr>
          <p:cNvPr id="10" name="Text Placeholder 8">
            <a:extLst>
              <a:ext uri="{FF2B5EF4-FFF2-40B4-BE49-F238E27FC236}">
                <a16:creationId xmlns:a16="http://schemas.microsoft.com/office/drawing/2014/main" id="{6308CBDD-62E7-487C-A75C-FFD2EC11BA96}"/>
              </a:ext>
            </a:extLst>
          </p:cNvPr>
          <p:cNvSpPr>
            <a:spLocks noGrp="1"/>
          </p:cNvSpPr>
          <p:nvPr>
            <p:ph type="body" sz="quarter" idx="11"/>
          </p:nvPr>
        </p:nvSpPr>
        <p:spPr>
          <a:xfrm>
            <a:off x="720000" y="648000"/>
            <a:ext cx="6297612" cy="3593579"/>
          </a:xfrm>
          <a:prstGeom prst="rect">
            <a:avLst/>
          </a:prstGeom>
        </p:spPr>
        <p:txBody>
          <a:bodyPr lIns="0" tIns="0" rIns="0" bIns="0"/>
          <a:lstStyle>
            <a:lvl1pPr marL="0" indent="0">
              <a:lnSpc>
                <a:spcPts val="6000"/>
              </a:lnSpc>
              <a:buNone/>
              <a:defRPr sz="4800">
                <a:solidFill>
                  <a:schemeClr val="bg1"/>
                </a:solidFill>
                <a:latin typeface="+mj-lt"/>
                <a:ea typeface="Inter medium" panose="02000603000000020004" pitchFamily="50" charset="0"/>
                <a:cs typeface="Inter medium" panose="020006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fr-CA"/>
          </a:p>
        </p:txBody>
      </p:sp>
    </p:spTree>
    <p:extLst>
      <p:ext uri="{BB962C8B-B14F-4D97-AF65-F5344CB8AC3E}">
        <p14:creationId xmlns:p14="http://schemas.microsoft.com/office/powerpoint/2010/main" val="3550352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nd Cover - English">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6308CBDD-62E7-487C-A75C-FFD2EC11BA96}"/>
              </a:ext>
            </a:extLst>
          </p:cNvPr>
          <p:cNvSpPr>
            <a:spLocks noGrp="1"/>
          </p:cNvSpPr>
          <p:nvPr>
            <p:ph type="body" sz="quarter" idx="11"/>
          </p:nvPr>
        </p:nvSpPr>
        <p:spPr>
          <a:xfrm>
            <a:off x="720000" y="648000"/>
            <a:ext cx="6297612" cy="3593579"/>
          </a:xfrm>
          <a:prstGeom prst="rect">
            <a:avLst/>
          </a:prstGeom>
        </p:spPr>
        <p:txBody>
          <a:bodyPr lIns="0" tIns="0" rIns="0" bIns="0"/>
          <a:lstStyle>
            <a:lvl1pPr marL="0" indent="0">
              <a:lnSpc>
                <a:spcPts val="6000"/>
              </a:lnSpc>
              <a:buNone/>
              <a:defRPr sz="4800">
                <a:solidFill>
                  <a:schemeClr val="bg1"/>
                </a:solidFill>
                <a:latin typeface="+mj-lt"/>
                <a:ea typeface="Inter medium" panose="02000603000000020004" pitchFamily="50" charset="0"/>
                <a:cs typeface="Inter medium" panose="020006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fr-CA"/>
          </a:p>
        </p:txBody>
      </p:sp>
    </p:spTree>
    <p:extLst>
      <p:ext uri="{BB962C8B-B14F-4D97-AF65-F5344CB8AC3E}">
        <p14:creationId xmlns:p14="http://schemas.microsoft.com/office/powerpoint/2010/main" val="3005970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page - Symbol">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6CEA8964-779B-473C-8596-CAEF0D4255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2109" y="5660008"/>
            <a:ext cx="643129" cy="432817"/>
          </a:xfrm>
          <a:prstGeom prst="rect">
            <a:avLst/>
          </a:prstGeom>
        </p:spPr>
      </p:pic>
      <p:sp>
        <p:nvSpPr>
          <p:cNvPr id="5" name="Title 1">
            <a:extLst>
              <a:ext uri="{FF2B5EF4-FFF2-40B4-BE49-F238E27FC236}">
                <a16:creationId xmlns:a16="http://schemas.microsoft.com/office/drawing/2014/main" id="{5A56923C-13EE-4586-A76F-15D693F135A5}"/>
              </a:ext>
            </a:extLst>
          </p:cNvPr>
          <p:cNvSpPr>
            <a:spLocks noGrp="1"/>
          </p:cNvSpPr>
          <p:nvPr>
            <p:ph type="title"/>
          </p:nvPr>
        </p:nvSpPr>
        <p:spPr>
          <a:xfrm>
            <a:off x="749409" y="656939"/>
            <a:ext cx="6334014" cy="3652259"/>
          </a:xfrm>
          <a:prstGeom prst="rect">
            <a:avLst/>
          </a:prstGeom>
        </p:spPr>
        <p:txBody>
          <a:bodyPr lIns="0" tIns="0" rIns="0" bIns="252000"/>
          <a:lstStyle>
            <a:lvl1pPr>
              <a:defRPr>
                <a:latin typeface="Arial" panose="020B0604020202020204" pitchFamily="34" charset="0"/>
                <a:cs typeface="Arial" panose="020B0604020202020204" pitchFamily="34" charset="0"/>
              </a:defRPr>
            </a:lvl1pPr>
          </a:lstStyle>
          <a:p>
            <a:r>
              <a:rPr lang="en-US"/>
              <a:t>Click to edit Master title style</a:t>
            </a:r>
            <a:endParaRPr lang="fr-CA"/>
          </a:p>
        </p:txBody>
      </p:sp>
    </p:spTree>
    <p:extLst>
      <p:ext uri="{BB962C8B-B14F-4D97-AF65-F5344CB8AC3E}">
        <p14:creationId xmlns:p14="http://schemas.microsoft.com/office/powerpoint/2010/main" val="12666583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5.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0C0C"/>
        </a:solidFill>
        <a:effectLst/>
      </p:bgPr>
    </p:bg>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06976CAE-0E52-472C-9764-4F2BDD25EF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08" y="0"/>
            <a:ext cx="12186584" cy="6858000"/>
          </a:xfrm>
          <a:prstGeom prst="rect">
            <a:avLst/>
          </a:prstGeom>
        </p:spPr>
      </p:pic>
    </p:spTree>
    <p:extLst>
      <p:ext uri="{BB962C8B-B14F-4D97-AF65-F5344CB8AC3E}">
        <p14:creationId xmlns:p14="http://schemas.microsoft.com/office/powerpoint/2010/main" val="1667105625"/>
      </p:ext>
    </p:extLst>
  </p:cSld>
  <p:clrMap bg1="lt1" tx1="dk1" bg2="lt2" tx2="dk2" accent1="accent1" accent2="accent2" accent3="accent3" accent4="accent4" accent5="accent5" accent6="accent6" hlink="hlink" folHlink="folHlink"/>
  <p:sldLayoutIdLst>
    <p:sldLayoutId id="2147483670" r:id="rId1"/>
    <p:sldLayoutId id="2147483675" r:id="rId2"/>
  </p:sldLayoutIdLst>
  <p:txStyles>
    <p:titleStyle>
      <a:lvl1pPr algn="l" defTabSz="914400" rtl="0" eaLnBrk="1" latinLnBrk="0" hangingPunct="1">
        <a:lnSpc>
          <a:spcPts val="6000"/>
        </a:lnSpc>
        <a:spcBef>
          <a:spcPct val="0"/>
        </a:spcBef>
        <a:buNone/>
        <a:defRPr sz="4800" kern="1200">
          <a:solidFill>
            <a:schemeClr val="bg1"/>
          </a:solidFill>
          <a:latin typeface="Inter medium" panose="02000603000000020004" pitchFamily="50" charset="0"/>
          <a:ea typeface="Inter medium" panose="02000603000000020004" pitchFamily="50" charset="0"/>
          <a:cs typeface="Inter medium" panose="02000603000000020004"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p15:clr>
            <a:srgbClr val="F26B43"/>
          </p15:clr>
        </p15:guide>
        <p15:guide id="2" pos="483">
          <p15:clr>
            <a:srgbClr val="F26B43"/>
          </p15:clr>
        </p15:guide>
        <p15:guide id="3" orient="horz" pos="3838">
          <p15:clr>
            <a:srgbClr val="F26B43"/>
          </p15:clr>
        </p15:guide>
        <p15:guide id="4" pos="719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0C0C"/>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976CAE-0E52-472C-9764-4F2BDD25EF93}"/>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2708" y="0"/>
            <a:ext cx="12186583" cy="6858000"/>
          </a:xfrm>
          <a:prstGeom prst="rect">
            <a:avLst/>
          </a:prstGeom>
        </p:spPr>
      </p:pic>
    </p:spTree>
    <p:extLst>
      <p:ext uri="{BB962C8B-B14F-4D97-AF65-F5344CB8AC3E}">
        <p14:creationId xmlns:p14="http://schemas.microsoft.com/office/powerpoint/2010/main" val="1326951401"/>
      </p:ext>
    </p:extLst>
  </p:cSld>
  <p:clrMap bg1="lt1" tx1="dk1" bg2="lt2" tx2="dk2" accent1="accent1" accent2="accent2" accent3="accent3" accent4="accent4" accent5="accent5" accent6="accent6" hlink="hlink" folHlink="folHlink"/>
  <p:sldLayoutIdLst>
    <p:sldLayoutId id="2147483672" r:id="rId1"/>
    <p:sldLayoutId id="2147483676" r:id="rId2"/>
    <p:sldLayoutId id="2147483677" r:id="rId3"/>
    <p:sldLayoutId id="2147483678" r:id="rId4"/>
    <p:sldLayoutId id="2147483681" r:id="rId5"/>
    <p:sldLayoutId id="2147483682" r:id="rId6"/>
  </p:sldLayoutIdLst>
  <p:txStyles>
    <p:titleStyle>
      <a:lvl1pPr algn="l" defTabSz="914400" rtl="0" eaLnBrk="1" latinLnBrk="0" hangingPunct="1">
        <a:lnSpc>
          <a:spcPts val="6000"/>
        </a:lnSpc>
        <a:spcBef>
          <a:spcPct val="0"/>
        </a:spcBef>
        <a:buNone/>
        <a:defRPr sz="4800" kern="1200">
          <a:solidFill>
            <a:schemeClr val="bg1"/>
          </a:solidFill>
          <a:latin typeface="Inter medium" panose="02000603000000020004" pitchFamily="50" charset="0"/>
          <a:ea typeface="Inter medium" panose="02000603000000020004" pitchFamily="50" charset="0"/>
          <a:cs typeface="Inter medium" panose="02000603000000020004"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p15:clr>
            <a:srgbClr val="F26B43"/>
          </p15:clr>
        </p15:guide>
        <p15:guide id="2" pos="483">
          <p15:clr>
            <a:srgbClr val="F26B43"/>
          </p15:clr>
        </p15:guide>
        <p15:guide id="3" orient="horz" pos="3838">
          <p15:clr>
            <a:srgbClr val="F26B43"/>
          </p15:clr>
        </p15:guide>
        <p15:guide id="4" pos="719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BDB7A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468662"/>
      </p:ext>
    </p:extLst>
  </p:cSld>
  <p:clrMap bg1="lt1" tx1="dk1" bg2="lt2" tx2="dk2" accent1="accent1" accent2="accent2" accent3="accent3" accent4="accent4" accent5="accent5" accent6="accent6" hlink="hlink" folHlink="folHlink"/>
  <p:sldLayoutIdLst>
    <p:sldLayoutId id="2147483665" r:id="rId1"/>
    <p:sldLayoutId id="2147483666" r:id="rId2"/>
  </p:sldLayoutIdLst>
  <p:txStyles>
    <p:titleStyle>
      <a:lvl1pPr algn="l" defTabSz="914400" rtl="0" eaLnBrk="1" latinLnBrk="0" hangingPunct="1">
        <a:lnSpc>
          <a:spcPts val="6000"/>
        </a:lnSpc>
        <a:spcBef>
          <a:spcPct val="0"/>
        </a:spcBef>
        <a:buNone/>
        <a:defRPr sz="4800" kern="1200">
          <a:solidFill>
            <a:schemeClr val="tx1"/>
          </a:solidFill>
          <a:latin typeface="Inter medium" panose="02000603000000020004" pitchFamily="50" charset="0"/>
          <a:ea typeface="Inter medium" panose="02000603000000020004" pitchFamily="50" charset="0"/>
          <a:cs typeface="Inter medium" panose="02000603000000020004"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p15:clr>
            <a:srgbClr val="F26B43"/>
          </p15:clr>
        </p15:guide>
        <p15:guide id="2" pos="483">
          <p15:clr>
            <a:srgbClr val="F26B43"/>
          </p15:clr>
        </p15:guide>
        <p15:guide id="3" orient="horz" pos="3838">
          <p15:clr>
            <a:srgbClr val="F26B43"/>
          </p15:clr>
        </p15:guide>
        <p15:guide id="4" pos="719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396CB016-BD18-4D56-8094-1AAA1369B51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782109" y="5660008"/>
            <a:ext cx="643129" cy="432817"/>
          </a:xfrm>
          <a:prstGeom prst="rect">
            <a:avLst/>
          </a:prstGeom>
        </p:spPr>
      </p:pic>
    </p:spTree>
    <p:extLst>
      <p:ext uri="{BB962C8B-B14F-4D97-AF65-F5344CB8AC3E}">
        <p14:creationId xmlns:p14="http://schemas.microsoft.com/office/powerpoint/2010/main" val="3106934877"/>
      </p:ext>
    </p:extLst>
  </p:cSld>
  <p:clrMap bg1="lt1" tx1="dk1" bg2="lt2" tx2="dk2" accent1="accent1" accent2="accent2" accent3="accent3" accent4="accent4" accent5="accent5" accent6="accent6" hlink="hlink" folHlink="folHlink"/>
  <p:sldLayoutIdLst>
    <p:sldLayoutId id="2147483662" r:id="rId1"/>
    <p:sldLayoutId id="2147483673" r:id="rId2"/>
    <p:sldLayoutId id="2147483663" r:id="rId3"/>
  </p:sldLayoutIdLst>
  <p:txStyles>
    <p:titleStyle>
      <a:lvl1pPr algn="l" defTabSz="914400" rtl="0" eaLnBrk="1" latinLnBrk="0" hangingPunct="1">
        <a:lnSpc>
          <a:spcPts val="6000"/>
        </a:lnSpc>
        <a:spcBef>
          <a:spcPct val="0"/>
        </a:spcBef>
        <a:buNone/>
        <a:defRPr sz="4800" kern="1200">
          <a:solidFill>
            <a:schemeClr val="tx1"/>
          </a:solidFill>
          <a:latin typeface="Inter medium" panose="02000603000000020004" pitchFamily="50" charset="0"/>
          <a:ea typeface="Inter medium" panose="02000603000000020004" pitchFamily="50" charset="0"/>
          <a:cs typeface="Inter medium" panose="02000603000000020004"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p15:clr>
            <a:srgbClr val="F26B43"/>
          </p15:clr>
        </p15:guide>
        <p15:guide id="2" pos="483">
          <p15:clr>
            <a:srgbClr val="F26B43"/>
          </p15:clr>
        </p15:guide>
        <p15:guide id="3" orient="horz" pos="3838">
          <p15:clr>
            <a:srgbClr val="F26B43"/>
          </p15:clr>
        </p15:guide>
        <p15:guide id="4" pos="719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0C0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3036509"/>
      </p:ext>
    </p:extLst>
  </p:cSld>
  <p:clrMap bg1="lt1" tx1="dk1" bg2="lt2" tx2="dk2" accent1="accent1" accent2="accent2" accent3="accent3" accent4="accent4" accent5="accent5" accent6="accent6" hlink="hlink" folHlink="folHlink"/>
  <p:sldLayoutIdLst>
    <p:sldLayoutId id="2147483669" r:id="rId1"/>
    <p:sldLayoutId id="2147483674" r:id="rId2"/>
    <p:sldLayoutId id="2147483679" r:id="rId3"/>
    <p:sldLayoutId id="2147483680" r:id="rId4"/>
  </p:sldLayoutIdLst>
  <p:txStyles>
    <p:titleStyle>
      <a:lvl1pPr algn="l" defTabSz="914400" rtl="0" eaLnBrk="1" latinLnBrk="0" hangingPunct="1">
        <a:lnSpc>
          <a:spcPts val="6000"/>
        </a:lnSpc>
        <a:spcBef>
          <a:spcPct val="0"/>
        </a:spcBef>
        <a:buNone/>
        <a:defRPr sz="4800" kern="1200">
          <a:solidFill>
            <a:schemeClr val="tx1"/>
          </a:solidFill>
          <a:latin typeface="Inter medium" panose="02000603000000020004" pitchFamily="50" charset="0"/>
          <a:ea typeface="Inter medium" panose="02000603000000020004" pitchFamily="50" charset="0"/>
          <a:cs typeface="Inter medium" panose="02000603000000020004"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userDrawn="1">
          <p15:clr>
            <a:srgbClr val="F26B43"/>
          </p15:clr>
        </p15:guide>
        <p15:guide id="2" pos="257" userDrawn="1">
          <p15:clr>
            <a:srgbClr val="F26B43"/>
          </p15:clr>
        </p15:guide>
        <p15:guide id="3" orient="horz" pos="4065" userDrawn="1">
          <p15:clr>
            <a:srgbClr val="F26B43"/>
          </p15:clr>
        </p15:guide>
        <p15:guide id="4" pos="7197">
          <p15:clr>
            <a:srgbClr val="F26B43"/>
          </p15:clr>
        </p15:guide>
        <p15:guide id="5" orient="horz" pos="48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digitalmuseums.ca/funding/community-stories/?tab=deliverables"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hyperlink" Target="mailto:proposals@digitalmuseums.ca" TargetMode="External"/><Relationship Id="rId3" Type="http://schemas.openxmlformats.org/officeDocument/2006/relationships/hyperlink" Target="https://www.digitalmuseums.ca/course/creating-engaging-online-experiences/" TargetMode="External"/><Relationship Id="rId7" Type="http://schemas.openxmlformats.org/officeDocument/2006/relationships/hyperlink" Target="https://www.digitalmuseums.ca/help-and-resources/faq/"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hyperlink" Target="https://www.digitalmuseums.ca/funded-projects/" TargetMode="External"/><Relationship Id="rId5" Type="http://schemas.openxmlformats.org/officeDocument/2006/relationships/hyperlink" Target="https://www.digitalmuseums.ca/application-resources/" TargetMode="External"/><Relationship Id="rId4" Type="http://schemas.openxmlformats.org/officeDocument/2006/relationships/hyperlink" Target="https://www.digitalmuseums.ca/funding/digital-projects/?tab=proposal-questions-tip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2CEF3D-AC86-4BE4-8594-B47C66642A66}"/>
              </a:ext>
            </a:extLst>
          </p:cNvPr>
          <p:cNvSpPr>
            <a:spLocks noGrp="1"/>
          </p:cNvSpPr>
          <p:nvPr>
            <p:ph type="body" sz="quarter" idx="10"/>
          </p:nvPr>
        </p:nvSpPr>
        <p:spPr>
          <a:xfrm>
            <a:off x="754237" y="3893906"/>
            <a:ext cx="6468496" cy="2236498"/>
          </a:xfrm>
        </p:spPr>
        <p:txBody>
          <a:bodyPr/>
          <a:lstStyle/>
          <a:p>
            <a:endParaRPr lang="fr-CA" sz="1800">
              <a:latin typeface="Inter"/>
            </a:endParaRPr>
          </a:p>
          <a:p>
            <a:r>
              <a:rPr lang="en-CA" sz="1800"/>
              <a:t>Presented on Zoom: September 21, 2023</a:t>
            </a:r>
          </a:p>
        </p:txBody>
      </p:sp>
      <p:sp>
        <p:nvSpPr>
          <p:cNvPr id="3" name="Text Placeholder 2">
            <a:extLst>
              <a:ext uri="{FF2B5EF4-FFF2-40B4-BE49-F238E27FC236}">
                <a16:creationId xmlns:a16="http://schemas.microsoft.com/office/drawing/2014/main" id="{2BB8B346-E5A4-422E-839E-372E1AFD61F9}"/>
              </a:ext>
            </a:extLst>
          </p:cNvPr>
          <p:cNvSpPr>
            <a:spLocks noGrp="1"/>
          </p:cNvSpPr>
          <p:nvPr>
            <p:ph type="title" idx="4294967295"/>
          </p:nvPr>
        </p:nvSpPr>
        <p:spPr>
          <a:xfrm>
            <a:off x="756286" y="720571"/>
            <a:ext cx="6297612" cy="423829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6000"/>
              </a:lnSpc>
              <a:spcBef>
                <a:spcPts val="1000"/>
              </a:spcBef>
              <a:spcAft>
                <a:spcPts val="0"/>
              </a:spcAft>
              <a:buClrTx/>
              <a:buSzTx/>
              <a:buFont typeface="Arial" panose="020B0604020202020204" pitchFamily="34" charset="0"/>
              <a:buNone/>
              <a:tabLst/>
              <a:defRPr/>
            </a:pPr>
            <a:r>
              <a:rPr kumimoji="0" lang="fr-CA" sz="4800" b="1" i="0" u="none" strike="noStrike" kern="1200" cap="none" spc="0" normalizeH="0" baseline="0" noProof="0">
                <a:ln>
                  <a:noFill/>
                </a:ln>
                <a:solidFill>
                  <a:schemeClr val="bg1"/>
                </a:solidFill>
                <a:effectLst/>
                <a:uLnTx/>
                <a:uFillTx/>
                <a:latin typeface="+mj-lt"/>
                <a:ea typeface="Inter medium" panose="02000603000000020004" pitchFamily="50" charset="0"/>
                <a:cs typeface="Inter medium" panose="02000603000000020004" pitchFamily="50" charset="0"/>
              </a:rPr>
              <a:t>Community</a:t>
            </a:r>
            <a:r>
              <a:rPr kumimoji="0" lang="fr-CA" sz="4800" b="1" i="0" u="none" strike="noStrike" kern="1200" cap="none" spc="0" normalizeH="0" baseline="0" noProof="0">
                <a:ln>
                  <a:noFill/>
                </a:ln>
                <a:solidFill>
                  <a:schemeClr val="accent1">
                    <a:lumMod val="40000"/>
                    <a:lumOff val="60000"/>
                  </a:schemeClr>
                </a:solidFill>
                <a:effectLst/>
                <a:uLnTx/>
                <a:uFillTx/>
                <a:latin typeface="+mj-lt"/>
                <a:ea typeface="Inter medium" panose="02000603000000020004" pitchFamily="50" charset="0"/>
                <a:cs typeface="Inter medium" panose="02000603000000020004" pitchFamily="50" charset="0"/>
              </a:rPr>
              <a:t> </a:t>
            </a:r>
            <a:r>
              <a:rPr kumimoji="0" lang="fr-CA" sz="4800" b="1" i="0" u="none" strike="noStrike" kern="1200" cap="none" spc="0" normalizeH="0" baseline="0" noProof="0">
                <a:ln>
                  <a:noFill/>
                </a:ln>
                <a:solidFill>
                  <a:schemeClr val="bg1"/>
                </a:solidFill>
                <a:effectLst/>
                <a:uLnTx/>
                <a:uFillTx/>
                <a:latin typeface="+mj-lt"/>
                <a:ea typeface="Inter medium" panose="02000603000000020004" pitchFamily="50" charset="0"/>
                <a:cs typeface="Inter medium" panose="02000603000000020004" pitchFamily="50" charset="0"/>
              </a:rPr>
              <a:t>Stories</a:t>
            </a:r>
            <a:r>
              <a:rPr kumimoji="0" lang="fr-CA" sz="4800" b="1" i="0" u="none" strike="noStrike" kern="1200" cap="none" spc="0" normalizeH="0" baseline="0" noProof="0">
                <a:ln>
                  <a:noFill/>
                </a:ln>
                <a:solidFill>
                  <a:schemeClr val="accent1">
                    <a:lumMod val="40000"/>
                    <a:lumOff val="60000"/>
                  </a:schemeClr>
                </a:solidFill>
                <a:effectLst/>
                <a:uLnTx/>
                <a:uFillTx/>
                <a:latin typeface="+mj-lt"/>
                <a:ea typeface="Inter medium" panose="02000603000000020004" pitchFamily="50" charset="0"/>
                <a:cs typeface="Inter medium" panose="02000603000000020004" pitchFamily="50" charset="0"/>
              </a:rPr>
              <a:t> </a:t>
            </a:r>
            <a:r>
              <a:rPr kumimoji="0" lang="fr-CA" sz="4800" b="0" i="0" u="none" strike="noStrike" kern="1200" cap="none" spc="0" normalizeH="0" baseline="0" noProof="0">
                <a:ln>
                  <a:noFill/>
                </a:ln>
                <a:solidFill>
                  <a:schemeClr val="bg1"/>
                </a:solidFill>
                <a:effectLst/>
                <a:uLnTx/>
                <a:uFillTx/>
                <a:latin typeface="+mj-lt"/>
                <a:ea typeface="Inter medium" panose="02000603000000020004" pitchFamily="50" charset="0"/>
                <a:cs typeface="Inter medium" panose="02000603000000020004" pitchFamily="50" charset="0"/>
              </a:rPr>
              <a:t>Information Session</a:t>
            </a:r>
          </a:p>
        </p:txBody>
      </p:sp>
      <p:sp>
        <p:nvSpPr>
          <p:cNvPr id="8" name="Text Placeholder 2">
            <a:extLst>
              <a:ext uri="{FF2B5EF4-FFF2-40B4-BE49-F238E27FC236}">
                <a16:creationId xmlns:a16="http://schemas.microsoft.com/office/drawing/2014/main" id="{FA39B278-D97B-1B6D-1F2C-79675650C3AC}"/>
              </a:ext>
            </a:extLst>
          </p:cNvPr>
          <p:cNvSpPr txBox="1">
            <a:spLocks/>
          </p:cNvSpPr>
          <p:nvPr/>
        </p:nvSpPr>
        <p:spPr>
          <a:xfrm>
            <a:off x="756286" y="2609850"/>
            <a:ext cx="6297612" cy="2973532"/>
          </a:xfrm>
          <a:prstGeom prst="rect">
            <a:avLst/>
          </a:prstGeom>
        </p:spPr>
        <p:txBody>
          <a:bodyPr lIns="0" tIns="0" rIns="0" bIns="0" anchor="t"/>
          <a:lstStyle>
            <a:lvl1pPr marL="0" indent="0" algn="l" defTabSz="914400" rtl="0" eaLnBrk="1" latinLnBrk="0" hangingPunct="1">
              <a:lnSpc>
                <a:spcPts val="6000"/>
              </a:lnSpc>
              <a:spcBef>
                <a:spcPts val="1000"/>
              </a:spcBef>
              <a:buFont typeface="Arial" panose="020B0604020202020204" pitchFamily="34" charset="0"/>
              <a:buNone/>
              <a:defRPr sz="4800" kern="1200">
                <a:solidFill>
                  <a:schemeClr val="bg1"/>
                </a:solidFill>
                <a:latin typeface="+mj-lt"/>
                <a:ea typeface="Inter medium" panose="02000603000000020004" pitchFamily="50" charset="0"/>
                <a:cs typeface="Inter medium" panose="02000603000000020004"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Font typeface="Arial" panose="020B0604020202020204" pitchFamily="34" charset="0"/>
              <a:buChar char="•"/>
            </a:pPr>
            <a:r>
              <a:rPr lang="en-CA" sz="2400">
                <a:cs typeface="Calibri"/>
              </a:rPr>
              <a:t>Stream Overview</a:t>
            </a:r>
          </a:p>
          <a:p>
            <a:pPr marL="457200" indent="-457200">
              <a:lnSpc>
                <a:spcPct val="100000"/>
              </a:lnSpc>
              <a:buFont typeface="Arial" panose="020B0604020202020204" pitchFamily="34" charset="0"/>
              <a:buChar char="•"/>
            </a:pPr>
            <a:r>
              <a:rPr lang="en-CA" sz="2400">
                <a:cs typeface="Calibri"/>
              </a:rPr>
              <a:t>Organisational &amp; Project Eligibility</a:t>
            </a:r>
          </a:p>
          <a:p>
            <a:pPr marL="457200" indent="-457200">
              <a:lnSpc>
                <a:spcPct val="100000"/>
              </a:lnSpc>
              <a:buFont typeface="Arial" panose="020B0604020202020204" pitchFamily="34" charset="0"/>
              <a:buChar char="•"/>
            </a:pPr>
            <a:r>
              <a:rPr lang="en-CA" sz="2400">
                <a:cs typeface="Calibri"/>
              </a:rPr>
              <a:t>How to Access Funding</a:t>
            </a:r>
          </a:p>
          <a:p>
            <a:pPr marL="457200" indent="-457200">
              <a:lnSpc>
                <a:spcPct val="100000"/>
              </a:lnSpc>
              <a:buFont typeface="Arial" panose="020B0604020202020204" pitchFamily="34" charset="0"/>
              <a:buChar char="•"/>
            </a:pPr>
            <a:r>
              <a:rPr lang="en-CA" sz="2400">
                <a:cs typeface="Calibri"/>
              </a:rPr>
              <a:t>Proposal Questions &amp; Tips</a:t>
            </a:r>
          </a:p>
          <a:p>
            <a:pPr marL="457200" indent="-457200">
              <a:lnSpc>
                <a:spcPct val="100000"/>
              </a:lnSpc>
              <a:buFont typeface="Arial" panose="020B0604020202020204" pitchFamily="34" charset="0"/>
              <a:buChar char="•"/>
            </a:pPr>
            <a:r>
              <a:rPr lang="en-CA" sz="2400">
                <a:cs typeface="Calibri"/>
              </a:rPr>
              <a:t>Question &amp; Answer Period</a:t>
            </a:r>
            <a:endParaRPr lang="en-CA" sz="2000"/>
          </a:p>
        </p:txBody>
      </p:sp>
    </p:spTree>
    <p:extLst>
      <p:ext uri="{BB962C8B-B14F-4D97-AF65-F5344CB8AC3E}">
        <p14:creationId xmlns:p14="http://schemas.microsoft.com/office/powerpoint/2010/main" val="1218671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rrow: Curved Down 36">
            <a:extLst>
              <a:ext uri="{FF2B5EF4-FFF2-40B4-BE49-F238E27FC236}">
                <a16:creationId xmlns:a16="http://schemas.microsoft.com/office/drawing/2014/main" id="{18629008-BCB9-F491-54AD-821AABBF6CD2}"/>
              </a:ext>
              <a:ext uri="{C183D7F6-B498-43B3-948B-1728B52AA6E4}">
                <adec:decorative xmlns:adec="http://schemas.microsoft.com/office/drawing/2017/decorative" val="1"/>
              </a:ext>
            </a:extLst>
          </p:cNvPr>
          <p:cNvSpPr/>
          <p:nvPr/>
        </p:nvSpPr>
        <p:spPr>
          <a:xfrm rot="1171149">
            <a:off x="3270356" y="1657945"/>
            <a:ext cx="2076527" cy="805918"/>
          </a:xfrm>
          <a:prstGeom prst="curvedDownArrow">
            <a:avLst>
              <a:gd name="adj1" fmla="val 15903"/>
              <a:gd name="adj2" fmla="val 39311"/>
              <a:gd name="adj3" fmla="val 33386"/>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
        <p:nvSpPr>
          <p:cNvPr id="38" name="Arrow: Curved Down 37">
            <a:extLst>
              <a:ext uri="{FF2B5EF4-FFF2-40B4-BE49-F238E27FC236}">
                <a16:creationId xmlns:a16="http://schemas.microsoft.com/office/drawing/2014/main" id="{944208C6-F217-9F39-4CBF-B95AD930DDD4}"/>
              </a:ext>
              <a:ext uri="{C183D7F6-B498-43B3-948B-1728B52AA6E4}">
                <adec:decorative xmlns:adec="http://schemas.microsoft.com/office/drawing/2017/decorative" val="1"/>
              </a:ext>
            </a:extLst>
          </p:cNvPr>
          <p:cNvSpPr/>
          <p:nvPr/>
        </p:nvSpPr>
        <p:spPr>
          <a:xfrm rot="1171149">
            <a:off x="5834362" y="2585950"/>
            <a:ext cx="2076527" cy="805918"/>
          </a:xfrm>
          <a:prstGeom prst="curvedDownArrow">
            <a:avLst>
              <a:gd name="adj1" fmla="val 15903"/>
              <a:gd name="adj2" fmla="val 39311"/>
              <a:gd name="adj3" fmla="val 33386"/>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
        <p:nvSpPr>
          <p:cNvPr id="39" name="Arrow: Curved Down 38">
            <a:extLst>
              <a:ext uri="{FF2B5EF4-FFF2-40B4-BE49-F238E27FC236}">
                <a16:creationId xmlns:a16="http://schemas.microsoft.com/office/drawing/2014/main" id="{FAB41F5A-D3AA-B4B9-5711-365A34B44551}"/>
              </a:ext>
              <a:ext uri="{C183D7F6-B498-43B3-948B-1728B52AA6E4}">
                <adec:decorative xmlns:adec="http://schemas.microsoft.com/office/drawing/2017/decorative" val="1"/>
              </a:ext>
            </a:extLst>
          </p:cNvPr>
          <p:cNvSpPr/>
          <p:nvPr/>
        </p:nvSpPr>
        <p:spPr>
          <a:xfrm rot="1171149">
            <a:off x="8398368" y="3513955"/>
            <a:ext cx="2076527" cy="805918"/>
          </a:xfrm>
          <a:prstGeom prst="curvedDownArrow">
            <a:avLst>
              <a:gd name="adj1" fmla="val 15903"/>
              <a:gd name="adj2" fmla="val 39311"/>
              <a:gd name="adj3" fmla="val 33386"/>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32519"/>
            <a:ext cx="9470519" cy="1064198"/>
          </a:xfrm>
        </p:spPr>
        <p:txBody>
          <a:bodyPr/>
          <a:lstStyle/>
          <a:p>
            <a:r>
              <a:rPr lang="en-CA" b="1"/>
              <a:t>Part 2 –</a:t>
            </a:r>
            <a:r>
              <a:rPr lang="en-CA" b="1" i="1"/>
              <a:t> </a:t>
            </a:r>
            <a:r>
              <a:rPr lang="en-CA" b="1"/>
              <a:t>Legal Status</a:t>
            </a:r>
          </a:p>
        </p:txBody>
      </p:sp>
      <p:sp>
        <p:nvSpPr>
          <p:cNvPr id="49" name="Text Placeholder 2">
            <a:extLst>
              <a:ext uri="{FF2B5EF4-FFF2-40B4-BE49-F238E27FC236}">
                <a16:creationId xmlns:a16="http://schemas.microsoft.com/office/drawing/2014/main" id="{19D0EE38-0417-4070-0688-E51E942A3D9F}"/>
              </a:ext>
            </a:extLst>
          </p:cNvPr>
          <p:cNvSpPr txBox="1">
            <a:spLocks/>
          </p:cNvSpPr>
          <p:nvPr/>
        </p:nvSpPr>
        <p:spPr>
          <a:xfrm>
            <a:off x="700423" y="2084624"/>
            <a:ext cx="10272377" cy="3625296"/>
          </a:xfrm>
          <a:prstGeom prst="rect">
            <a:avLst/>
          </a:prstGeom>
        </p:spPr>
        <p:txBody>
          <a:bodyPr lIns="91440" tIns="45720" rIns="91440" bIns="45720"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600" b="1">
                <a:cs typeface="Calibri" panose="020F0502020204030204"/>
              </a:rPr>
              <a:t>For at least 1 year</a:t>
            </a:r>
          </a:p>
        </p:txBody>
      </p:sp>
      <p:sp>
        <p:nvSpPr>
          <p:cNvPr id="6" name="Oval 5" descr="Registered Charity&#10;">
            <a:extLst>
              <a:ext uri="{FF2B5EF4-FFF2-40B4-BE49-F238E27FC236}">
                <a16:creationId xmlns:a16="http://schemas.microsoft.com/office/drawing/2014/main" id="{FFBA5815-18F8-81BE-C83E-8B41821EB750}"/>
              </a:ext>
            </a:extLst>
          </p:cNvPr>
          <p:cNvSpPr/>
          <p:nvPr/>
        </p:nvSpPr>
        <p:spPr>
          <a:xfrm>
            <a:off x="700423" y="1863796"/>
            <a:ext cx="3437015" cy="1830519"/>
          </a:xfrm>
          <a:prstGeom prst="ellipse">
            <a:avLst/>
          </a:prstGeom>
          <a:solidFill>
            <a:srgbClr val="A540F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CA" sz="2300" b="1"/>
              <a:t>Registered Charity</a:t>
            </a:r>
          </a:p>
        </p:txBody>
      </p:sp>
      <p:sp>
        <p:nvSpPr>
          <p:cNvPr id="48" name="TextBox 47">
            <a:extLst>
              <a:ext uri="{FF2B5EF4-FFF2-40B4-BE49-F238E27FC236}">
                <a16:creationId xmlns:a16="http://schemas.microsoft.com/office/drawing/2014/main" id="{933204E4-C91D-D640-EC90-82D92C434553}"/>
              </a:ext>
            </a:extLst>
          </p:cNvPr>
          <p:cNvSpPr txBox="1"/>
          <p:nvPr/>
        </p:nvSpPr>
        <p:spPr>
          <a:xfrm>
            <a:off x="3987927" y="1845611"/>
            <a:ext cx="636563" cy="400110"/>
          </a:xfrm>
          <a:prstGeom prst="rect">
            <a:avLst/>
          </a:prstGeom>
          <a:noFill/>
        </p:spPr>
        <p:txBody>
          <a:bodyPr wrap="square">
            <a:spAutoFit/>
          </a:bodyPr>
          <a:lstStyle/>
          <a:p>
            <a:r>
              <a:rPr lang="en-CA" sz="2000" b="1">
                <a:solidFill>
                  <a:srgbClr val="920000"/>
                </a:solidFill>
                <a:effectLst/>
                <a:ea typeface="Times New Roman" panose="02020603050405020304" pitchFamily="18" charset="0"/>
              </a:rPr>
              <a:t>OR </a:t>
            </a:r>
            <a:endParaRPr lang="en-CA" sz="2000" b="1">
              <a:solidFill>
                <a:srgbClr val="920000"/>
              </a:solidFill>
            </a:endParaRPr>
          </a:p>
        </p:txBody>
      </p:sp>
      <p:sp>
        <p:nvSpPr>
          <p:cNvPr id="8" name="Oval 7" descr="Incorporated &#10;Not-for-Profit&#10;">
            <a:extLst>
              <a:ext uri="{FF2B5EF4-FFF2-40B4-BE49-F238E27FC236}">
                <a16:creationId xmlns:a16="http://schemas.microsoft.com/office/drawing/2014/main" id="{4E410264-21F4-177C-7218-F9595BC808E2}"/>
              </a:ext>
            </a:extLst>
          </p:cNvPr>
          <p:cNvSpPr/>
          <p:nvPr/>
        </p:nvSpPr>
        <p:spPr>
          <a:xfrm>
            <a:off x="3265393" y="2783334"/>
            <a:ext cx="3437015" cy="1830519"/>
          </a:xfrm>
          <a:prstGeom prst="ellipse">
            <a:avLst/>
          </a:prstGeom>
          <a:solidFill>
            <a:srgbClr val="E5117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CA" sz="2300" b="1">
                <a:solidFill>
                  <a:schemeClr val="bg1"/>
                </a:solidFill>
              </a:rPr>
              <a:t>Incorporated </a:t>
            </a:r>
            <a:br>
              <a:rPr lang="en-CA" sz="2300" b="1">
                <a:solidFill>
                  <a:schemeClr val="bg1"/>
                </a:solidFill>
              </a:rPr>
            </a:br>
            <a:r>
              <a:rPr lang="en-CA" sz="2300" b="1">
                <a:solidFill>
                  <a:schemeClr val="bg1"/>
                </a:solidFill>
              </a:rPr>
              <a:t>Not-for-Profit</a:t>
            </a:r>
          </a:p>
        </p:txBody>
      </p:sp>
      <p:sp>
        <p:nvSpPr>
          <p:cNvPr id="44" name="TextBox 43">
            <a:extLst>
              <a:ext uri="{FF2B5EF4-FFF2-40B4-BE49-F238E27FC236}">
                <a16:creationId xmlns:a16="http://schemas.microsoft.com/office/drawing/2014/main" id="{5A797E37-C91A-095E-2F7E-17DDB59F81CC}"/>
              </a:ext>
            </a:extLst>
          </p:cNvPr>
          <p:cNvSpPr txBox="1"/>
          <p:nvPr/>
        </p:nvSpPr>
        <p:spPr>
          <a:xfrm>
            <a:off x="6471575" y="2785610"/>
            <a:ext cx="636563" cy="400110"/>
          </a:xfrm>
          <a:prstGeom prst="rect">
            <a:avLst/>
          </a:prstGeom>
          <a:noFill/>
        </p:spPr>
        <p:txBody>
          <a:bodyPr wrap="square">
            <a:spAutoFit/>
          </a:bodyPr>
          <a:lstStyle/>
          <a:p>
            <a:r>
              <a:rPr lang="en-CA" sz="2000" b="1">
                <a:solidFill>
                  <a:srgbClr val="920000"/>
                </a:solidFill>
                <a:effectLst/>
                <a:ea typeface="Times New Roman" panose="02020603050405020304" pitchFamily="18" charset="0"/>
              </a:rPr>
              <a:t>OR </a:t>
            </a:r>
            <a:endParaRPr lang="en-CA" sz="2000" b="1">
              <a:solidFill>
                <a:srgbClr val="920000"/>
              </a:solidFill>
            </a:endParaRPr>
          </a:p>
        </p:txBody>
      </p:sp>
      <p:sp>
        <p:nvSpPr>
          <p:cNvPr id="9" name="Oval 8" descr="Indigenous Nation, Group or Organization&#10;">
            <a:extLst>
              <a:ext uri="{FF2B5EF4-FFF2-40B4-BE49-F238E27FC236}">
                <a16:creationId xmlns:a16="http://schemas.microsoft.com/office/drawing/2014/main" id="{E4A4CD6D-123E-6742-25EE-59D62E841D19}"/>
              </a:ext>
            </a:extLst>
          </p:cNvPr>
          <p:cNvSpPr/>
          <p:nvPr/>
        </p:nvSpPr>
        <p:spPr>
          <a:xfrm>
            <a:off x="5830363" y="3702872"/>
            <a:ext cx="3437015" cy="1830519"/>
          </a:xfrm>
          <a:prstGeom prst="ellipse">
            <a:avLst/>
          </a:prstGeom>
          <a:solidFill>
            <a:srgbClr val="10238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CA" sz="2300" b="1"/>
              <a:t>Indigenous Nation, Group or Organization</a:t>
            </a:r>
          </a:p>
        </p:txBody>
      </p:sp>
      <p:sp>
        <p:nvSpPr>
          <p:cNvPr id="47" name="TextBox 46">
            <a:extLst>
              <a:ext uri="{FF2B5EF4-FFF2-40B4-BE49-F238E27FC236}">
                <a16:creationId xmlns:a16="http://schemas.microsoft.com/office/drawing/2014/main" id="{31426115-534D-E039-E614-5E14C28E0331}"/>
              </a:ext>
            </a:extLst>
          </p:cNvPr>
          <p:cNvSpPr txBox="1"/>
          <p:nvPr/>
        </p:nvSpPr>
        <p:spPr>
          <a:xfrm>
            <a:off x="9118349" y="3725610"/>
            <a:ext cx="636563" cy="400110"/>
          </a:xfrm>
          <a:prstGeom prst="rect">
            <a:avLst/>
          </a:prstGeom>
          <a:noFill/>
        </p:spPr>
        <p:txBody>
          <a:bodyPr wrap="square">
            <a:spAutoFit/>
          </a:bodyPr>
          <a:lstStyle/>
          <a:p>
            <a:r>
              <a:rPr lang="en-CA" sz="2000" b="1">
                <a:solidFill>
                  <a:srgbClr val="920000"/>
                </a:solidFill>
                <a:effectLst/>
                <a:ea typeface="Times New Roman" panose="02020603050405020304" pitchFamily="18" charset="0"/>
              </a:rPr>
              <a:t>OR </a:t>
            </a:r>
            <a:endParaRPr lang="en-CA" sz="2000" b="1">
              <a:solidFill>
                <a:srgbClr val="920000"/>
              </a:solidFill>
            </a:endParaRPr>
          </a:p>
        </p:txBody>
      </p:sp>
      <p:sp>
        <p:nvSpPr>
          <p:cNvPr id="10" name="Oval 9" descr="Municipal, Provincial, or University-affiliated Organization&#10;">
            <a:extLst>
              <a:ext uri="{FF2B5EF4-FFF2-40B4-BE49-F238E27FC236}">
                <a16:creationId xmlns:a16="http://schemas.microsoft.com/office/drawing/2014/main" id="{6E59CFB4-04A6-78E4-2732-366AE2DD88D5}"/>
              </a:ext>
            </a:extLst>
          </p:cNvPr>
          <p:cNvSpPr/>
          <p:nvPr/>
        </p:nvSpPr>
        <p:spPr>
          <a:xfrm>
            <a:off x="8274529" y="4622409"/>
            <a:ext cx="3900925" cy="2007049"/>
          </a:xfrm>
          <a:prstGeom prst="ellipse">
            <a:avLst/>
          </a:prstGeom>
          <a:solidFill>
            <a:srgbClr val="0A8297"/>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07000"/>
              </a:lnSpc>
              <a:spcAft>
                <a:spcPts val="800"/>
              </a:spcAft>
            </a:pPr>
            <a:r>
              <a:rPr lang="en-CA" sz="2300" b="1">
                <a:ea typeface="Times New Roman" panose="02020603050405020304" pitchFamily="18" charset="0"/>
                <a:cs typeface="Arial" panose="020B0604020202020204" pitchFamily="34" charset="0"/>
              </a:rPr>
              <a:t>M</a:t>
            </a:r>
            <a:r>
              <a:rPr lang="en-CA" sz="2300" b="1">
                <a:effectLst/>
                <a:ea typeface="Times New Roman" panose="02020603050405020304" pitchFamily="18" charset="0"/>
                <a:cs typeface="Arial" panose="020B0604020202020204" pitchFamily="34" charset="0"/>
              </a:rPr>
              <a:t>unicipal, Provincial, or University-affiliated </a:t>
            </a:r>
            <a:r>
              <a:rPr lang="en-CA" sz="2300" b="1">
                <a:ea typeface="Times New Roman" panose="02020603050405020304" pitchFamily="18" charset="0"/>
                <a:cs typeface="Arial" panose="020B0604020202020204" pitchFamily="34" charset="0"/>
              </a:rPr>
              <a:t>O</a:t>
            </a:r>
            <a:r>
              <a:rPr lang="en-CA" sz="2300" b="1">
                <a:effectLst/>
                <a:ea typeface="Times New Roman" panose="02020603050405020304" pitchFamily="18" charset="0"/>
                <a:cs typeface="Arial" panose="020B0604020202020204" pitchFamily="34" charset="0"/>
              </a:rPr>
              <a:t>rganization</a:t>
            </a:r>
            <a:endParaRPr lang="en-CA" sz="230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14707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690898" y="552152"/>
            <a:ext cx="8500271" cy="1064198"/>
          </a:xfrm>
        </p:spPr>
        <p:txBody>
          <a:bodyPr/>
          <a:lstStyle/>
          <a:p>
            <a:r>
              <a:rPr lang="en-CA" b="1"/>
              <a:t>Top Tips </a:t>
            </a:r>
          </a:p>
        </p:txBody>
      </p:sp>
      <p:sp>
        <p:nvSpPr>
          <p:cNvPr id="3" name="Text Placeholder 2">
            <a:extLst>
              <a:ext uri="{FF2B5EF4-FFF2-40B4-BE49-F238E27FC236}">
                <a16:creationId xmlns:a16="http://schemas.microsoft.com/office/drawing/2014/main" id="{273AA511-A876-0EB9-35F3-0B8FBE49D6DE}"/>
              </a:ext>
            </a:extLst>
          </p:cNvPr>
          <p:cNvSpPr txBox="1">
            <a:spLocks/>
          </p:cNvSpPr>
          <p:nvPr/>
        </p:nvSpPr>
        <p:spPr>
          <a:xfrm>
            <a:off x="769311" y="1998895"/>
            <a:ext cx="10653377" cy="453464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3538" indent="-363538"/>
            <a:r>
              <a:rPr lang="en-US" sz="3200" dirty="0">
                <a:effectLst/>
                <a:ea typeface="Calibri" panose="020F0502020204030204" pitchFamily="34" charset="0"/>
                <a:cs typeface="Arial" panose="020B0604020202020204" pitchFamily="34" charset="0"/>
              </a:rPr>
              <a:t>Get inspired by Community Stories</a:t>
            </a:r>
          </a:p>
          <a:p>
            <a:pPr marL="363538" indent="-363538"/>
            <a:r>
              <a:rPr lang="en-CA" sz="3200" dirty="0">
                <a:effectLst/>
                <a:ea typeface="Calibri" panose="020F0502020204030204" pitchFamily="34" charset="0"/>
                <a:cs typeface="Arial" panose="020B0604020202020204" pitchFamily="34" charset="0"/>
              </a:rPr>
              <a:t>Research your target audience</a:t>
            </a:r>
          </a:p>
          <a:p>
            <a:pPr marL="363538" indent="-363538"/>
            <a:r>
              <a:rPr lang="en-CA" sz="3200" dirty="0">
                <a:ea typeface="Calibri" panose="020F0502020204030204" pitchFamily="34" charset="0"/>
                <a:cs typeface="Arial" panose="020B0604020202020204" pitchFamily="34" charset="0"/>
              </a:rPr>
              <a:t>C</a:t>
            </a:r>
            <a:r>
              <a:rPr lang="en-CA" sz="3200" dirty="0">
                <a:effectLst/>
                <a:ea typeface="Calibri" panose="020F0502020204030204" pitchFamily="34" charset="0"/>
                <a:cs typeface="Arial" panose="020B0604020202020204" pitchFamily="34" charset="0"/>
              </a:rPr>
              <a:t>onsult your community </a:t>
            </a:r>
          </a:p>
          <a:p>
            <a:pPr marL="363538" indent="-363538"/>
            <a:r>
              <a:rPr lang="en-CA" sz="3200" dirty="0">
                <a:effectLst/>
                <a:ea typeface="Calibri" panose="020F0502020204030204" pitchFamily="34" charset="0"/>
                <a:cs typeface="Arial" panose="020B0604020202020204" pitchFamily="34" charset="0"/>
              </a:rPr>
              <a:t>Plan and scope your project first</a:t>
            </a:r>
            <a:endParaRPr lang="en-CA" sz="3200" dirty="0">
              <a:ea typeface="Calibri" panose="020F0502020204030204" pitchFamily="34" charset="0"/>
              <a:cs typeface="Arial" panose="020B0604020202020204" pitchFamily="34" charset="0"/>
            </a:endParaRPr>
          </a:p>
          <a:p>
            <a:pPr marL="363538" indent="-363538"/>
            <a:r>
              <a:rPr lang="en-CA" sz="3200" dirty="0">
                <a:effectLst/>
                <a:ea typeface="Calibri" panose="020F0502020204030204" pitchFamily="34" charset="0"/>
                <a:cs typeface="Arial" panose="020B0604020202020204" pitchFamily="34" charset="0"/>
              </a:rPr>
              <a:t>Build a complete team</a:t>
            </a:r>
          </a:p>
          <a:p>
            <a:pPr marL="363538" indent="-363538"/>
            <a:r>
              <a:rPr lang="en-CA" sz="3200" dirty="0">
                <a:ea typeface="Calibri" panose="020F0502020204030204" pitchFamily="34" charset="0"/>
                <a:cs typeface="Arial" panose="020B0604020202020204" pitchFamily="34" charset="0"/>
              </a:rPr>
              <a:t>Answer clearly, stay on topic and p</a:t>
            </a:r>
            <a:r>
              <a:rPr lang="en-CA" sz="3200" dirty="0">
                <a:effectLst/>
                <a:ea typeface="Calibri" panose="020F0502020204030204" pitchFamily="34" charset="0"/>
                <a:cs typeface="Arial" panose="020B0604020202020204" pitchFamily="34" charset="0"/>
              </a:rPr>
              <a:t>ro</a:t>
            </a:r>
            <a:r>
              <a:rPr lang="en-CA" sz="3200" dirty="0">
                <a:ea typeface="Calibri" panose="020F0502020204030204" pitchFamily="34" charset="0"/>
                <a:cs typeface="Arial" panose="020B0604020202020204" pitchFamily="34" charset="0"/>
              </a:rPr>
              <a:t>vide details</a:t>
            </a:r>
          </a:p>
          <a:p>
            <a:pPr marL="363538" indent="-363538">
              <a:buFont typeface="Calibri" panose="020F0502020204030204" pitchFamily="34" charset="0"/>
              <a:buChar char="!"/>
            </a:pPr>
            <a:r>
              <a:rPr lang="en-CA" sz="3600" dirty="0">
                <a:solidFill>
                  <a:srgbClr val="920000"/>
                </a:solidFill>
                <a:effectLst/>
                <a:ea typeface="Calibri" panose="020F0502020204030204" pitchFamily="34" charset="0"/>
                <a:cs typeface="Arial" panose="020B0604020202020204" pitchFamily="34" charset="0"/>
              </a:rPr>
              <a:t>Start early</a:t>
            </a:r>
          </a:p>
          <a:p>
            <a:pPr marL="0" indent="0">
              <a:buNone/>
            </a:pPr>
            <a:endParaRPr lang="en-CA" sz="3600" dirty="0">
              <a:cs typeface="Calibri" panose="020F0502020204030204"/>
            </a:endParaRPr>
          </a:p>
          <a:p>
            <a:endParaRPr lang="en-CA" sz="3600" dirty="0">
              <a:cs typeface="Calibri" panose="020F0502020204030204"/>
            </a:endParaRPr>
          </a:p>
          <a:p>
            <a:pPr marL="0" indent="0">
              <a:buNone/>
            </a:pPr>
            <a:endParaRPr lang="en-CA" sz="3600" b="1" dirty="0">
              <a:cs typeface="Calibri" panose="020F0502020204030204"/>
            </a:endParaRPr>
          </a:p>
          <a:p>
            <a:pPr marL="0" indent="0">
              <a:buNone/>
            </a:pPr>
            <a:endParaRPr lang="fr-CA" sz="3600" dirty="0">
              <a:cs typeface="Calibri" panose="020F0502020204030204"/>
            </a:endParaRPr>
          </a:p>
        </p:txBody>
      </p:sp>
    </p:spTree>
    <p:extLst>
      <p:ext uri="{BB962C8B-B14F-4D97-AF65-F5344CB8AC3E}">
        <p14:creationId xmlns:p14="http://schemas.microsoft.com/office/powerpoint/2010/main" val="4008000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32519"/>
            <a:ext cx="8500271" cy="1064198"/>
          </a:xfrm>
        </p:spPr>
        <p:txBody>
          <a:bodyPr/>
          <a:lstStyle/>
          <a:p>
            <a:r>
              <a:rPr lang="en-CA" b="1"/>
              <a:t>Target Audience &amp; Outcomes</a:t>
            </a:r>
          </a:p>
        </p:txBody>
      </p:sp>
      <p:sp>
        <p:nvSpPr>
          <p:cNvPr id="3" name="Text Placeholder 2">
            <a:extLst>
              <a:ext uri="{FF2B5EF4-FFF2-40B4-BE49-F238E27FC236}">
                <a16:creationId xmlns:a16="http://schemas.microsoft.com/office/drawing/2014/main" id="{273AA511-A876-0EB9-35F3-0B8FBE49D6DE}"/>
              </a:ext>
            </a:extLst>
          </p:cNvPr>
          <p:cNvSpPr txBox="1">
            <a:spLocks/>
          </p:cNvSpPr>
          <p:nvPr/>
        </p:nvSpPr>
        <p:spPr>
          <a:xfrm>
            <a:off x="447261" y="1796717"/>
            <a:ext cx="9816091" cy="469353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3538" lvl="1" indent="-349250"/>
            <a:r>
              <a:rPr lang="en-US" sz="3200"/>
              <a:t>Define a </a:t>
            </a:r>
            <a:r>
              <a:rPr lang="en-US" sz="3200" b="1"/>
              <a:t>specific</a:t>
            </a:r>
            <a:r>
              <a:rPr lang="en-US" sz="3200"/>
              <a:t> target audience</a:t>
            </a:r>
          </a:p>
          <a:p>
            <a:pPr marL="363538" lvl="1" indent="-349250">
              <a:spcAft>
                <a:spcPts val="1200"/>
              </a:spcAft>
            </a:pPr>
            <a:r>
              <a:rPr lang="en-US" sz="3200" b="1"/>
              <a:t>Target Audience: </a:t>
            </a:r>
            <a:r>
              <a:rPr lang="en-US" sz="3200"/>
              <a:t>Group of people sharing motivations, characteristics or </a:t>
            </a:r>
            <a:r>
              <a:rPr lang="en-CA" sz="3200"/>
              <a:t>behaviours</a:t>
            </a:r>
          </a:p>
          <a:p>
            <a:pPr marL="363538" lvl="1" indent="-349250">
              <a:spcAft>
                <a:spcPts val="1200"/>
              </a:spcAft>
            </a:pPr>
            <a:r>
              <a:rPr lang="en-CA" sz="3200" b="1"/>
              <a:t>Outcomes: </a:t>
            </a:r>
            <a:r>
              <a:rPr lang="en-US" sz="3200"/>
              <a:t>What you want your audience to take away from their experience </a:t>
            </a:r>
            <a:r>
              <a:rPr lang="en-CA" sz="3200"/>
              <a:t>(learning, enjoyment, change of attitude, inspiration, take action, etc.)</a:t>
            </a:r>
          </a:p>
          <a:p>
            <a:pPr marL="363538" lvl="1" indent="-349250">
              <a:buFont typeface="Calibri" panose="020F0502020204030204" pitchFamily="34" charset="0"/>
              <a:buChar char="!"/>
            </a:pPr>
            <a:r>
              <a:rPr lang="en-CA" sz="3200">
                <a:solidFill>
                  <a:srgbClr val="920000"/>
                </a:solidFill>
              </a:rPr>
              <a:t>Avoid broad audiences such as “all Canadians”, </a:t>
            </a:r>
            <a:br>
              <a:rPr lang="en-CA" sz="3200">
                <a:solidFill>
                  <a:srgbClr val="920000"/>
                </a:solidFill>
              </a:rPr>
            </a:br>
            <a:r>
              <a:rPr lang="en-CA" sz="3200">
                <a:solidFill>
                  <a:srgbClr val="920000"/>
                </a:solidFill>
              </a:rPr>
              <a:t>general public and K-12 students </a:t>
            </a:r>
          </a:p>
          <a:p>
            <a:pPr marL="0" indent="0">
              <a:buNone/>
            </a:pPr>
            <a:endParaRPr lang="en-CA" sz="3600">
              <a:cs typeface="Calibri" panose="020F0502020204030204"/>
            </a:endParaRPr>
          </a:p>
          <a:p>
            <a:endParaRPr lang="en-CA" sz="3600">
              <a:cs typeface="Calibri" panose="020F0502020204030204"/>
            </a:endParaRPr>
          </a:p>
          <a:p>
            <a:pPr marL="0" indent="0">
              <a:buNone/>
            </a:pPr>
            <a:endParaRPr lang="en-CA" sz="3600" b="1">
              <a:cs typeface="Calibri" panose="020F0502020204030204"/>
            </a:endParaRPr>
          </a:p>
          <a:p>
            <a:pPr marL="0" indent="0">
              <a:buNone/>
            </a:pPr>
            <a:endParaRPr lang="fr-CA" sz="3600">
              <a:cs typeface="Calibri" panose="020F0502020204030204"/>
            </a:endParaRPr>
          </a:p>
        </p:txBody>
      </p:sp>
    </p:spTree>
    <p:extLst>
      <p:ext uri="{BB962C8B-B14F-4D97-AF65-F5344CB8AC3E}">
        <p14:creationId xmlns:p14="http://schemas.microsoft.com/office/powerpoint/2010/main" val="1212064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32519"/>
            <a:ext cx="10072352" cy="1064198"/>
          </a:xfrm>
        </p:spPr>
        <p:txBody>
          <a:bodyPr/>
          <a:lstStyle/>
          <a:p>
            <a:r>
              <a:rPr lang="en-US" b="1"/>
              <a:t>Relevance</a:t>
            </a:r>
            <a:endParaRPr lang="en-CA" b="1"/>
          </a:p>
        </p:txBody>
      </p:sp>
      <p:sp>
        <p:nvSpPr>
          <p:cNvPr id="3" name="Text Placeholder 2">
            <a:extLst>
              <a:ext uri="{FF2B5EF4-FFF2-40B4-BE49-F238E27FC236}">
                <a16:creationId xmlns:a16="http://schemas.microsoft.com/office/drawing/2014/main" id="{273AA511-A876-0EB9-35F3-0B8FBE49D6DE}"/>
              </a:ext>
            </a:extLst>
          </p:cNvPr>
          <p:cNvSpPr txBox="1">
            <a:spLocks/>
          </p:cNvSpPr>
          <p:nvPr/>
        </p:nvSpPr>
        <p:spPr>
          <a:xfrm>
            <a:off x="498986" y="1508154"/>
            <a:ext cx="11494539" cy="504173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3600">
              <a:cs typeface="Calibri" panose="020F0502020204030204"/>
            </a:endParaRPr>
          </a:p>
          <a:p>
            <a:pPr marL="363538" indent="-363538"/>
            <a:r>
              <a:rPr lang="en-CA" sz="3600">
                <a:cs typeface="Calibri" panose="020F0502020204030204"/>
              </a:rPr>
              <a:t>Why does your subject matter?</a:t>
            </a:r>
          </a:p>
          <a:p>
            <a:pPr marL="363538" indent="-363538"/>
            <a:r>
              <a:rPr lang="en-CA" sz="3600">
                <a:cs typeface="Calibri" panose="020F0502020204030204"/>
              </a:rPr>
              <a:t>Why is it critical? Compelling?</a:t>
            </a:r>
          </a:p>
          <a:p>
            <a:pPr marL="363538" indent="-363538"/>
            <a:r>
              <a:rPr lang="en-CA" sz="3600">
                <a:cs typeface="Calibri" panose="020F0502020204030204"/>
              </a:rPr>
              <a:t>Why now?</a:t>
            </a:r>
          </a:p>
          <a:p>
            <a:pPr marL="363538" indent="-363538"/>
            <a:endParaRPr lang="en-CA" sz="3600">
              <a:cs typeface="Calibri" panose="020F0502020204030204"/>
            </a:endParaRPr>
          </a:p>
          <a:p>
            <a:pPr marL="358775" indent="-358775">
              <a:buFont typeface="Calibri" panose="020F0502020204030204" pitchFamily="34" charset="0"/>
              <a:buChar char="!"/>
            </a:pPr>
            <a:r>
              <a:rPr lang="en-CA" sz="3600">
                <a:solidFill>
                  <a:srgbClr val="920000"/>
                </a:solidFill>
              </a:rPr>
              <a:t>Relevant topic = high impact project</a:t>
            </a:r>
            <a:endParaRPr lang="en-CA" sz="3600">
              <a:solidFill>
                <a:srgbClr val="920000"/>
              </a:solidFill>
              <a:cs typeface="Calibri" panose="020F0502020204030204"/>
            </a:endParaRPr>
          </a:p>
        </p:txBody>
      </p:sp>
    </p:spTree>
    <p:extLst>
      <p:ext uri="{BB962C8B-B14F-4D97-AF65-F5344CB8AC3E}">
        <p14:creationId xmlns:p14="http://schemas.microsoft.com/office/powerpoint/2010/main" val="4223752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32519"/>
            <a:ext cx="11119400" cy="1064198"/>
          </a:xfrm>
        </p:spPr>
        <p:txBody>
          <a:bodyPr/>
          <a:lstStyle/>
          <a:p>
            <a:r>
              <a:rPr lang="en-CA" b="1"/>
              <a:t>Storyline &amp; </a:t>
            </a:r>
            <a:r>
              <a:rPr lang="en-CA" sz="4800" b="1">
                <a:cs typeface="Calibri" panose="020F0502020204030204"/>
              </a:rPr>
              <a:t>Content</a:t>
            </a:r>
            <a:endParaRPr lang="en-CA" b="1"/>
          </a:p>
        </p:txBody>
      </p:sp>
      <p:sp>
        <p:nvSpPr>
          <p:cNvPr id="3" name="Text Placeholder 2" descr="Tips for a strong storyline. Be clear and well structured. Consider ordering content chronologically, thematically, or center it on people, places, artifacts, etc. Be sure to connect the storyline to to the materials&#10;">
            <a:extLst>
              <a:ext uri="{FF2B5EF4-FFF2-40B4-BE49-F238E27FC236}">
                <a16:creationId xmlns:a16="http://schemas.microsoft.com/office/drawing/2014/main" id="{273AA511-A876-0EB9-35F3-0B8FBE49D6DE}"/>
              </a:ext>
            </a:extLst>
          </p:cNvPr>
          <p:cNvSpPr txBox="1">
            <a:spLocks/>
          </p:cNvSpPr>
          <p:nvPr/>
        </p:nvSpPr>
        <p:spPr>
          <a:xfrm>
            <a:off x="491156" y="2050181"/>
            <a:ext cx="9646072" cy="4503020"/>
          </a:xfrm>
          <a:prstGeom prst="rect">
            <a:avLst/>
          </a:prstGeom>
          <a:no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r>
              <a:rPr lang="en-CA" sz="3600">
                <a:cs typeface="Calibri" panose="020F0502020204030204"/>
              </a:rPr>
              <a:t>Clear + well-structured story:</a:t>
            </a:r>
          </a:p>
          <a:p>
            <a:pPr marL="811213" lvl="1" indent="-354013"/>
            <a:r>
              <a:rPr lang="en-CA" sz="2800">
                <a:cs typeface="Calibri" panose="020F0502020204030204"/>
              </a:rPr>
              <a:t>Chronologically</a:t>
            </a:r>
          </a:p>
          <a:p>
            <a:pPr marL="811213" lvl="1" indent="-354013"/>
            <a:r>
              <a:rPr lang="en-CA" sz="2800">
                <a:cs typeface="Calibri" panose="020F0502020204030204"/>
              </a:rPr>
              <a:t>Thematically</a:t>
            </a:r>
          </a:p>
          <a:p>
            <a:pPr marL="811213" lvl="1" indent="-354013"/>
            <a:r>
              <a:rPr lang="en-CA" sz="2800">
                <a:cs typeface="Calibri" panose="020F0502020204030204"/>
              </a:rPr>
              <a:t>Centered on people, places, artifacts, etc.</a:t>
            </a:r>
          </a:p>
          <a:p>
            <a:pPr marL="355600" indent="-355600"/>
            <a:r>
              <a:rPr lang="en-CA" sz="3600">
                <a:cs typeface="Calibri" panose="020F0502020204030204"/>
              </a:rPr>
              <a:t>Select materials purposefully </a:t>
            </a:r>
          </a:p>
          <a:p>
            <a:pPr marL="355600" indent="-355600"/>
            <a:r>
              <a:rPr lang="en-CA" sz="3600">
                <a:cs typeface="Calibri" panose="020F0502020204030204"/>
              </a:rPr>
              <a:t>Design your story for your target audience</a:t>
            </a:r>
          </a:p>
          <a:p>
            <a:pPr marL="355600" indent="-355600"/>
            <a:r>
              <a:rPr lang="en-CA" sz="3600">
                <a:cs typeface="Calibri" panose="020F0502020204030204"/>
              </a:rPr>
              <a:t>Use the website building platform’s features to tell the story</a:t>
            </a:r>
          </a:p>
        </p:txBody>
      </p:sp>
    </p:spTree>
    <p:extLst>
      <p:ext uri="{BB962C8B-B14F-4D97-AF65-F5344CB8AC3E}">
        <p14:creationId xmlns:p14="http://schemas.microsoft.com/office/powerpoint/2010/main" val="1560661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585490" y="2504052"/>
            <a:ext cx="2931747" cy="1849896"/>
          </a:xfrm>
        </p:spPr>
        <p:txBody>
          <a:bodyPr/>
          <a:lstStyle/>
          <a:p>
            <a:pPr>
              <a:lnSpc>
                <a:spcPct val="100000"/>
              </a:lnSpc>
            </a:pPr>
            <a:r>
              <a:rPr lang="en-CA" b="1">
                <a:latin typeface="+mn-lt"/>
              </a:rPr>
              <a:t>Build Your Project Team</a:t>
            </a:r>
          </a:p>
        </p:txBody>
      </p:sp>
      <p:sp>
        <p:nvSpPr>
          <p:cNvPr id="15" name="TextBox 14" descr="Key roles to fill&#10;">
            <a:extLst>
              <a:ext uri="{FF2B5EF4-FFF2-40B4-BE49-F238E27FC236}">
                <a16:creationId xmlns:a16="http://schemas.microsoft.com/office/drawing/2014/main" id="{AC2E02BF-62D1-1AA4-989F-3CA7955A4D67}"/>
              </a:ext>
              <a:ext uri="{C183D7F6-B498-43B3-948B-1728B52AA6E4}">
                <adec:decorative xmlns:adec="http://schemas.microsoft.com/office/drawing/2017/decorative" val="0"/>
              </a:ext>
            </a:extLst>
          </p:cNvPr>
          <p:cNvSpPr txBox="1"/>
          <p:nvPr/>
        </p:nvSpPr>
        <p:spPr>
          <a:xfrm>
            <a:off x="2600326" y="1242817"/>
            <a:ext cx="2255880" cy="1650742"/>
          </a:xfrm>
          <a:prstGeom prst="rightArrow">
            <a:avLst/>
          </a:prstGeom>
          <a:solidFill>
            <a:srgbClr val="10238B"/>
          </a:solidFill>
        </p:spPr>
        <p:txBody>
          <a:bodyPr wrap="square">
            <a:spAutoFit/>
          </a:bodyPr>
          <a:lstStyle/>
          <a:p>
            <a:pPr algn="ctr"/>
            <a:r>
              <a:rPr lang="en-CA" sz="2400" b="1">
                <a:solidFill>
                  <a:schemeClr val="bg1"/>
                </a:solidFill>
                <a:ea typeface="Inter Medium" panose="02000603000000020004" pitchFamily="50" charset="0"/>
                <a:cs typeface="Arial" panose="020B0604020202020204" pitchFamily="34" charset="0"/>
              </a:rPr>
              <a:t>Key roles to fill</a:t>
            </a:r>
          </a:p>
        </p:txBody>
      </p:sp>
      <p:graphicFrame>
        <p:nvGraphicFramePr>
          <p:cNvPr id="5" name="Diagram 4" descr="List of key roles: Project manager, &#10;Educator or Interpretive planner, Curator or Researcher, Writer, Professional translator, Professional editor. Be to include communities whose histories are represented.&#10;">
            <a:extLst>
              <a:ext uri="{FF2B5EF4-FFF2-40B4-BE49-F238E27FC236}">
                <a16:creationId xmlns:a16="http://schemas.microsoft.com/office/drawing/2014/main" id="{EC291525-0A6C-B4C8-3BC9-EE5DFDDA7A4F}"/>
              </a:ext>
            </a:extLst>
          </p:cNvPr>
          <p:cNvGraphicFramePr/>
          <p:nvPr>
            <p:extLst>
              <p:ext uri="{D42A27DB-BD31-4B8C-83A1-F6EECF244321}">
                <p14:modId xmlns:p14="http://schemas.microsoft.com/office/powerpoint/2010/main" val="2583561338"/>
              </p:ext>
            </p:extLst>
          </p:nvPr>
        </p:nvGraphicFramePr>
        <p:xfrm>
          <a:off x="4328347" y="706564"/>
          <a:ext cx="8160215" cy="2722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descr="Other roles to consider &#10;">
            <a:extLst>
              <a:ext uri="{FF2B5EF4-FFF2-40B4-BE49-F238E27FC236}">
                <a16:creationId xmlns:a16="http://schemas.microsoft.com/office/drawing/2014/main" id="{210112D2-ED25-5D41-014D-1213607B9607}"/>
              </a:ext>
              <a:ext uri="{C183D7F6-B498-43B3-948B-1728B52AA6E4}">
                <adec:decorative xmlns:adec="http://schemas.microsoft.com/office/drawing/2017/decorative" val="0"/>
              </a:ext>
            </a:extLst>
          </p:cNvPr>
          <p:cNvSpPr txBox="1"/>
          <p:nvPr/>
        </p:nvSpPr>
        <p:spPr>
          <a:xfrm>
            <a:off x="2600325" y="4212842"/>
            <a:ext cx="2255879" cy="1650742"/>
          </a:xfrm>
          <a:prstGeom prst="rightArrow">
            <a:avLst/>
          </a:prstGeom>
          <a:solidFill>
            <a:srgbClr val="0A8297"/>
          </a:solidFill>
        </p:spPr>
        <p:txBody>
          <a:bodyPr wrap="square" lIns="91440" tIns="45720" rIns="91440" bIns="45720" anchor="t">
            <a:spAutoFit/>
          </a:bodyPr>
          <a:lstStyle/>
          <a:p>
            <a:pPr algn="ctr"/>
            <a:r>
              <a:rPr lang="en-CA" sz="2400" b="1">
                <a:solidFill>
                  <a:schemeClr val="bg1"/>
                </a:solidFill>
                <a:ea typeface="Inter Medium" panose="02000603000000020004" pitchFamily="50" charset="0"/>
                <a:cs typeface="Arial"/>
              </a:rPr>
              <a:t>Other roles to consider </a:t>
            </a:r>
            <a:endParaRPr lang="en-CA" sz="2400" b="1">
              <a:solidFill>
                <a:schemeClr val="bg1"/>
              </a:solidFill>
              <a:ea typeface="Inter Medium" panose="02000603000000020004" pitchFamily="50" charset="0"/>
              <a:cs typeface="Arial" panose="020B0604020202020204" pitchFamily="34" charset="0"/>
            </a:endParaRPr>
          </a:p>
        </p:txBody>
      </p:sp>
      <p:graphicFrame>
        <p:nvGraphicFramePr>
          <p:cNvPr id="12" name="Diagram 11" descr="Other roles to consider depending on the project specifics: Videographer, Content expert, Designer or Graphic Artist, Interviewer, Test audience, and Community Consultant">
            <a:extLst>
              <a:ext uri="{FF2B5EF4-FFF2-40B4-BE49-F238E27FC236}">
                <a16:creationId xmlns:a16="http://schemas.microsoft.com/office/drawing/2014/main" id="{8CABE85F-BB2D-236A-F149-AC7AB443C36E}"/>
              </a:ext>
            </a:extLst>
          </p:cNvPr>
          <p:cNvGraphicFramePr/>
          <p:nvPr/>
        </p:nvGraphicFramePr>
        <p:xfrm>
          <a:off x="4328346" y="3676995"/>
          <a:ext cx="8160215" cy="27224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16297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8B3AB-26C9-FDBC-41C4-ACE141D4CB65}"/>
              </a:ext>
            </a:extLst>
          </p:cNvPr>
          <p:cNvSpPr>
            <a:spLocks noGrp="1"/>
          </p:cNvSpPr>
          <p:nvPr>
            <p:ph type="title"/>
          </p:nvPr>
        </p:nvSpPr>
        <p:spPr>
          <a:xfrm>
            <a:off x="700423" y="732519"/>
            <a:ext cx="8500271" cy="1064198"/>
          </a:xfrm>
        </p:spPr>
        <p:txBody>
          <a:bodyPr/>
          <a:lstStyle/>
          <a:p>
            <a:r>
              <a:rPr lang="en-CA" b="1">
                <a:ea typeface="Inter Medium" panose="02000603000000020004" pitchFamily="50" charset="0"/>
              </a:rPr>
              <a:t>Build a Detailed S</a:t>
            </a:r>
            <a:r>
              <a:rPr lang="en-CA" sz="4800" b="1">
                <a:ea typeface="Inter Medium" panose="02000603000000020004" pitchFamily="50" charset="0"/>
              </a:rPr>
              <a:t>chedule</a:t>
            </a:r>
          </a:p>
        </p:txBody>
      </p:sp>
      <p:graphicFrame>
        <p:nvGraphicFramePr>
          <p:cNvPr id="4" name="Diagram 3" descr="Diagram demonstrating key steps to take in developing a schedule. They are Establish tasks, time, and resources. ">
            <a:extLst>
              <a:ext uri="{FF2B5EF4-FFF2-40B4-BE49-F238E27FC236}">
                <a16:creationId xmlns:a16="http://schemas.microsoft.com/office/drawing/2014/main" id="{93820AE1-37E4-FCC9-6268-94D1D534CB85}"/>
              </a:ext>
            </a:extLst>
          </p:cNvPr>
          <p:cNvGraphicFramePr/>
          <p:nvPr>
            <p:extLst>
              <p:ext uri="{D42A27DB-BD31-4B8C-83A1-F6EECF244321}">
                <p14:modId xmlns:p14="http://schemas.microsoft.com/office/powerpoint/2010/main" val="762561259"/>
              </p:ext>
            </p:extLst>
          </p:nvPr>
        </p:nvGraphicFramePr>
        <p:xfrm>
          <a:off x="269823" y="1796717"/>
          <a:ext cx="2608288" cy="4619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0884E0A-AA4B-5B8D-24EC-EE55477F7045}"/>
              </a:ext>
            </a:extLst>
          </p:cNvPr>
          <p:cNvSpPr txBox="1"/>
          <p:nvPr/>
        </p:nvSpPr>
        <p:spPr>
          <a:xfrm>
            <a:off x="3308711" y="1796717"/>
            <a:ext cx="8182866" cy="4462760"/>
          </a:xfrm>
          <a:prstGeom prst="rect">
            <a:avLst/>
          </a:prstGeom>
          <a:noFill/>
        </p:spPr>
        <p:txBody>
          <a:bodyPr wrap="square" lIns="91440" tIns="45720" rIns="91440" bIns="45720" anchor="t">
            <a:spAutoFit/>
          </a:bodyPr>
          <a:lstStyle/>
          <a:p>
            <a:pPr marL="363220" indent="-363220">
              <a:buFont typeface="Arial" panose="020B0604020202020204" pitchFamily="34" charset="0"/>
              <a:buChar char="•"/>
            </a:pPr>
            <a:r>
              <a:rPr lang="en-CA" sz="3200">
                <a:effectLst/>
                <a:ea typeface="Calibri" panose="020F0502020204030204" pitchFamily="34" charset="0"/>
                <a:cs typeface="Arial"/>
              </a:rPr>
              <a:t>Use our</a:t>
            </a:r>
            <a:r>
              <a:rPr lang="en-CA" sz="3200" b="1">
                <a:effectLst/>
                <a:ea typeface="Calibri" panose="020F0502020204030204" pitchFamily="34" charset="0"/>
                <a:cs typeface="Arial"/>
              </a:rPr>
              <a:t> template</a:t>
            </a:r>
            <a:endParaRPr lang="en-US">
              <a:cs typeface="Arial"/>
            </a:endParaRPr>
          </a:p>
          <a:p>
            <a:pPr marL="363220" indent="-363220">
              <a:buFont typeface="Arial" panose="020B0604020202020204" pitchFamily="34" charset="0"/>
              <a:buChar char="•"/>
            </a:pPr>
            <a:r>
              <a:rPr lang="en-CA" sz="3200">
                <a:ea typeface="Calibri" panose="020F0502020204030204" pitchFamily="34" charset="0"/>
                <a:cs typeface="Arial"/>
              </a:rPr>
              <a:t>Each task:</a:t>
            </a:r>
          </a:p>
          <a:p>
            <a:pPr marL="806450" lvl="1" indent="-349250">
              <a:buFont typeface="Arial" panose="020B0604020202020204" pitchFamily="34" charset="0"/>
              <a:buChar char="•"/>
            </a:pPr>
            <a:r>
              <a:rPr lang="en-CA" sz="2400">
                <a:ea typeface="Calibri" panose="020F0502020204030204" pitchFamily="34" charset="0"/>
                <a:cs typeface="Arial"/>
              </a:rPr>
              <a:t>is broken down and itemized</a:t>
            </a:r>
          </a:p>
          <a:p>
            <a:pPr marL="806450" lvl="1" indent="-349250">
              <a:buFont typeface="Arial" panose="020B0604020202020204" pitchFamily="34" charset="0"/>
              <a:buChar char="•"/>
            </a:pPr>
            <a:r>
              <a:rPr lang="en-CA" sz="2400">
                <a:ea typeface="Calibri" panose="020F0502020204030204" pitchFamily="34" charset="0"/>
                <a:cs typeface="Arial"/>
              </a:rPr>
              <a:t>is ordered in a logical sequence </a:t>
            </a:r>
            <a:endParaRPr lang="en-CA" sz="2400">
              <a:ea typeface="Calibri" panose="020F0502020204030204" pitchFamily="34" charset="0"/>
              <a:cs typeface="Arial" panose="020B0604020202020204" pitchFamily="34" charset="0"/>
            </a:endParaRPr>
          </a:p>
          <a:p>
            <a:pPr marL="806450" lvl="1" indent="-349250">
              <a:buFont typeface="Arial" panose="020B0604020202020204" pitchFamily="34" charset="0"/>
              <a:buChar char="•"/>
            </a:pPr>
            <a:r>
              <a:rPr lang="en-CA" sz="2400">
                <a:ea typeface="Calibri" panose="020F0502020204030204" pitchFamily="34" charset="0"/>
                <a:cs typeface="Arial"/>
              </a:rPr>
              <a:t>has a </a:t>
            </a:r>
            <a:r>
              <a:rPr lang="en-CA" sz="2400" b="1">
                <a:ea typeface="Calibri" panose="020F0502020204030204" pitchFamily="34" charset="0"/>
                <a:cs typeface="Arial"/>
              </a:rPr>
              <a:t>start</a:t>
            </a:r>
            <a:r>
              <a:rPr lang="en-CA" sz="2400">
                <a:ea typeface="Calibri" panose="020F0502020204030204" pitchFamily="34" charset="0"/>
                <a:cs typeface="Arial"/>
              </a:rPr>
              <a:t> and </a:t>
            </a:r>
            <a:r>
              <a:rPr lang="en-CA" sz="2400" b="1">
                <a:ea typeface="Calibri" panose="020F0502020204030204" pitchFamily="34" charset="0"/>
                <a:cs typeface="Arial"/>
              </a:rPr>
              <a:t>finish</a:t>
            </a:r>
            <a:endParaRPr lang="en-CA" sz="2400" b="1">
              <a:ea typeface="Calibri" panose="020F0502020204030204" pitchFamily="34" charset="0"/>
              <a:cs typeface="Arial" panose="020B0604020202020204" pitchFamily="34" charset="0"/>
            </a:endParaRPr>
          </a:p>
          <a:p>
            <a:pPr marL="806450" lvl="1" indent="-349250">
              <a:buFont typeface="Arial" panose="020B0604020202020204" pitchFamily="34" charset="0"/>
              <a:buChar char="•"/>
            </a:pPr>
            <a:r>
              <a:rPr lang="en-CA" sz="2400">
                <a:ea typeface="Calibri" panose="020F0502020204030204" pitchFamily="34" charset="0"/>
                <a:cs typeface="Arial"/>
              </a:rPr>
              <a:t>has a team member assigned</a:t>
            </a:r>
          </a:p>
          <a:p>
            <a:pPr marL="806450" lvl="1" indent="-349250">
              <a:buFont typeface="Arial" panose="020B0604020202020204" pitchFamily="34" charset="0"/>
              <a:buChar char="•"/>
            </a:pPr>
            <a:endParaRPr lang="en-CA" sz="2800">
              <a:ea typeface="Calibri" panose="020F0502020204030204" pitchFamily="34" charset="0"/>
              <a:cs typeface="Arial"/>
            </a:endParaRPr>
          </a:p>
          <a:p>
            <a:pPr marL="363220" indent="-363220">
              <a:buFont typeface="Calibri" panose="020F0502020204030204" pitchFamily="34" charset="0"/>
              <a:buChar char="!"/>
            </a:pPr>
            <a:r>
              <a:rPr lang="en-CA" sz="3200">
                <a:solidFill>
                  <a:srgbClr val="920000"/>
                </a:solidFill>
                <a:effectLst/>
                <a:ea typeface="Calibri" panose="020F0502020204030204" pitchFamily="34" charset="0"/>
                <a:cs typeface="Arial"/>
              </a:rPr>
              <a:t>Include </a:t>
            </a:r>
            <a:r>
              <a:rPr lang="en-CA" sz="3200">
                <a:solidFill>
                  <a:srgbClr val="920000"/>
                </a:solidFill>
                <a:effectLst/>
                <a:ea typeface="Calibri" panose="020F0502020204030204" pitchFamily="34" charset="0"/>
                <a:cs typeface="Arial"/>
                <a:hlinkClick r:id="rId8">
                  <a:extLst>
                    <a:ext uri="{A12FA001-AC4F-418D-AE19-62706E023703}">
                      <ahyp:hlinkClr xmlns:ahyp="http://schemas.microsoft.com/office/drawing/2018/hyperlinkcolor" val="tx"/>
                    </a:ext>
                  </a:extLst>
                </a:hlinkClick>
              </a:rPr>
              <a:t>3 DMC Deliverables</a:t>
            </a:r>
            <a:endParaRPr lang="en-CA" sz="3200">
              <a:solidFill>
                <a:srgbClr val="920000"/>
              </a:solidFill>
              <a:effectLst/>
              <a:ea typeface="Calibri" panose="020F0502020204030204" pitchFamily="34" charset="0"/>
              <a:cs typeface="Arial"/>
            </a:endParaRPr>
          </a:p>
          <a:p>
            <a:pPr marL="363220" indent="-363220">
              <a:buFont typeface="Calibri" panose="020F0502020204030204" pitchFamily="34" charset="0"/>
              <a:buChar char="!"/>
            </a:pPr>
            <a:r>
              <a:rPr lang="en-CA" sz="3200">
                <a:solidFill>
                  <a:srgbClr val="920000"/>
                </a:solidFill>
                <a:cs typeface="Arial"/>
              </a:rPr>
              <a:t>Include time for community consultation </a:t>
            </a:r>
            <a:br>
              <a:rPr lang="en-CA" sz="3200">
                <a:cs typeface="Arial" panose="020B0604020202020204" pitchFamily="34" charset="0"/>
              </a:rPr>
            </a:br>
            <a:endParaRPr lang="en-CA" sz="3200">
              <a:solidFill>
                <a:srgbClr val="FF0000"/>
              </a:solidFill>
              <a:cs typeface="Arial"/>
            </a:endParaRPr>
          </a:p>
        </p:txBody>
      </p:sp>
    </p:spTree>
    <p:extLst>
      <p:ext uri="{BB962C8B-B14F-4D97-AF65-F5344CB8AC3E}">
        <p14:creationId xmlns:p14="http://schemas.microsoft.com/office/powerpoint/2010/main" val="4108228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3E96A-4304-6BDE-4401-C570565EC214}"/>
              </a:ext>
            </a:extLst>
          </p:cNvPr>
          <p:cNvSpPr>
            <a:spLocks noGrp="1"/>
          </p:cNvSpPr>
          <p:nvPr>
            <p:ph type="title"/>
          </p:nvPr>
        </p:nvSpPr>
        <p:spPr>
          <a:xfrm>
            <a:off x="749408" y="656939"/>
            <a:ext cx="7499241" cy="695611"/>
          </a:xfrm>
        </p:spPr>
        <p:txBody>
          <a:bodyPr/>
          <a:lstStyle/>
          <a:p>
            <a:r>
              <a:rPr lang="en-CA" b="1">
                <a:ea typeface="Inter Medium" panose="02000603000000020004" pitchFamily="50" charset="0"/>
              </a:rPr>
              <a:t>Build a Detailed Budget</a:t>
            </a:r>
            <a:endParaRPr lang="en-CA" b="1"/>
          </a:p>
        </p:txBody>
      </p:sp>
      <p:graphicFrame>
        <p:nvGraphicFramePr>
          <p:cNvPr id="6" name="Diagram 5" descr="Diagram listing steps to establishing a good budget. Ensure that you define costs, obtain estimates, and confirm the budget.">
            <a:extLst>
              <a:ext uri="{FF2B5EF4-FFF2-40B4-BE49-F238E27FC236}">
                <a16:creationId xmlns:a16="http://schemas.microsoft.com/office/drawing/2014/main" id="{9B15D334-E252-7830-0AB6-42A29D955D3B}"/>
              </a:ext>
            </a:extLst>
          </p:cNvPr>
          <p:cNvGraphicFramePr/>
          <p:nvPr>
            <p:extLst>
              <p:ext uri="{D42A27DB-BD31-4B8C-83A1-F6EECF244321}">
                <p14:modId xmlns:p14="http://schemas.microsoft.com/office/powerpoint/2010/main" val="4044834782"/>
              </p:ext>
            </p:extLst>
          </p:nvPr>
        </p:nvGraphicFramePr>
        <p:xfrm>
          <a:off x="749407" y="1810893"/>
          <a:ext cx="2080289" cy="4619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2BEE6BFA-A451-6F6B-31E3-E6AF1F423073}"/>
              </a:ext>
            </a:extLst>
          </p:cNvPr>
          <p:cNvSpPr txBox="1"/>
          <p:nvPr/>
        </p:nvSpPr>
        <p:spPr>
          <a:xfrm>
            <a:off x="3309730" y="1659429"/>
            <a:ext cx="8342692" cy="4770537"/>
          </a:xfrm>
          <a:prstGeom prst="rect">
            <a:avLst/>
          </a:prstGeom>
          <a:noFill/>
        </p:spPr>
        <p:txBody>
          <a:bodyPr wrap="square">
            <a:spAutoFit/>
          </a:bodyPr>
          <a:lstStyle/>
          <a:p>
            <a:r>
              <a:rPr lang="en-CA" sz="3200">
                <a:ea typeface="Calibri" panose="020F0502020204030204" pitchFamily="34" charset="0"/>
                <a:cs typeface="Arial" panose="020B0604020202020204" pitchFamily="34" charset="0"/>
              </a:rPr>
              <a:t>Use our </a:t>
            </a:r>
            <a:r>
              <a:rPr lang="en-CA" sz="3200" b="1">
                <a:ea typeface="Calibri" panose="020F0502020204030204" pitchFamily="34" charset="0"/>
                <a:cs typeface="Arial" panose="020B0604020202020204" pitchFamily="34" charset="0"/>
              </a:rPr>
              <a:t>template</a:t>
            </a:r>
            <a:r>
              <a:rPr lang="en-CA" sz="3200">
                <a:ea typeface="Calibri" panose="020F0502020204030204" pitchFamily="34" charset="0"/>
                <a:cs typeface="Arial" panose="020B0604020202020204" pitchFamily="34" charset="0"/>
              </a:rPr>
              <a:t> </a:t>
            </a:r>
          </a:p>
          <a:p>
            <a:pPr marL="457200" indent="-457200">
              <a:buFont typeface="Arial" panose="020B0604020202020204" pitchFamily="34" charset="0"/>
              <a:buChar char="•"/>
            </a:pPr>
            <a:r>
              <a:rPr lang="en-CA" sz="3200">
                <a:cs typeface="Times New Roman" panose="02020603050405020304" pitchFamily="18" charset="0"/>
              </a:rPr>
              <a:t>Provide basis of calculations</a:t>
            </a:r>
            <a:br>
              <a:rPr lang="en-CA" sz="3200">
                <a:cs typeface="Times New Roman" panose="02020603050405020304" pitchFamily="18" charset="0"/>
              </a:rPr>
            </a:br>
            <a:r>
              <a:rPr lang="en-CA" sz="3200">
                <a:cs typeface="Times New Roman" panose="02020603050405020304" pitchFamily="18" charset="0"/>
              </a:rPr>
              <a:t>(number of hours, words, rates, tasks)</a:t>
            </a:r>
          </a:p>
          <a:p>
            <a:pPr marL="457200" indent="-457200">
              <a:buFont typeface="Arial" panose="020B0604020202020204" pitchFamily="34" charset="0"/>
              <a:buChar char="•"/>
            </a:pPr>
            <a:endParaRPr lang="en-CA" sz="3200">
              <a:cs typeface="Times New Roman" panose="02020603050405020304" pitchFamily="18" charset="0"/>
            </a:endParaRPr>
          </a:p>
          <a:p>
            <a:pPr marL="363538" indent="-363538">
              <a:buFont typeface="Arial" panose="020B0604020202020204" pitchFamily="34" charset="0"/>
              <a:buChar char="•"/>
            </a:pPr>
            <a:r>
              <a:rPr lang="en-CA" sz="3200">
                <a:cs typeface="Times New Roman" panose="02020603050405020304" pitchFamily="18" charset="0"/>
              </a:rPr>
              <a:t>Clearly indicate the </a:t>
            </a:r>
            <a:r>
              <a:rPr lang="en-CA" sz="3200" b="1">
                <a:cs typeface="Times New Roman" panose="02020603050405020304" pitchFamily="18" charset="0"/>
              </a:rPr>
              <a:t>total value:</a:t>
            </a:r>
            <a:endParaRPr lang="en-CA" sz="3200">
              <a:cs typeface="Times New Roman" panose="02020603050405020304" pitchFamily="18" charset="0"/>
            </a:endParaRPr>
          </a:p>
          <a:p>
            <a:pPr marL="806450" lvl="1" indent="-349250">
              <a:buFont typeface="Arial" panose="020B0604020202020204" pitchFamily="34" charset="0"/>
              <a:buChar char="•"/>
            </a:pPr>
            <a:r>
              <a:rPr lang="en-CA" sz="2800">
                <a:cs typeface="Times New Roman" panose="02020603050405020304" pitchFamily="18" charset="0"/>
              </a:rPr>
              <a:t>DMC eligible costs of $25,000 (fixed amount)</a:t>
            </a:r>
          </a:p>
          <a:p>
            <a:pPr marL="806450" lvl="1" indent="-349250">
              <a:buFont typeface="Arial" panose="020B0604020202020204" pitchFamily="34" charset="0"/>
              <a:buChar char="•"/>
            </a:pPr>
            <a:r>
              <a:rPr lang="en-CA" sz="2800">
                <a:cs typeface="Times New Roman" panose="02020603050405020304" pitchFamily="18" charset="0"/>
              </a:rPr>
              <a:t>Your organization’s financial / in-kind contributions</a:t>
            </a:r>
          </a:p>
          <a:p>
            <a:pPr marL="806450" lvl="1" indent="-349250">
              <a:buFont typeface="Arial" panose="020B0604020202020204" pitchFamily="34" charset="0"/>
              <a:buChar char="•"/>
            </a:pPr>
            <a:r>
              <a:rPr lang="en-CA" sz="2800">
                <a:cs typeface="Times New Roman" panose="02020603050405020304" pitchFamily="18" charset="0"/>
              </a:rPr>
              <a:t>Other partners’ or funders’ financial / in-kind</a:t>
            </a:r>
          </a:p>
          <a:p>
            <a:pPr lvl="1"/>
            <a:endParaRPr lang="en-CA" sz="2800">
              <a:cs typeface="Times New Roman" panose="02020603050405020304" pitchFamily="18" charset="0"/>
            </a:endParaRPr>
          </a:p>
          <a:p>
            <a:pPr marL="457200" indent="-457200">
              <a:buFont typeface="Calibri" panose="020F0502020204030204" pitchFamily="34" charset="0"/>
              <a:buChar char="!"/>
            </a:pPr>
            <a:r>
              <a:rPr lang="en-CA" sz="3200">
                <a:solidFill>
                  <a:srgbClr val="920000"/>
                </a:solidFill>
                <a:cs typeface="Times New Roman" panose="02020603050405020304" pitchFamily="18" charset="0"/>
              </a:rPr>
              <a:t>Verify cost eligibility</a:t>
            </a:r>
            <a:endParaRPr lang="en-CA" sz="3200">
              <a:solidFill>
                <a:srgbClr val="92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014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2E1694E8-F158-0B8C-9D9C-593F4F31BC43}"/>
              </a:ext>
              <a:ext uri="{C183D7F6-B498-43B3-948B-1728B52AA6E4}">
                <adec:decorative xmlns:adec="http://schemas.microsoft.com/office/drawing/2017/decorative" val="1"/>
              </a:ext>
            </a:extLst>
          </p:cNvPr>
          <p:cNvSpPr/>
          <p:nvPr/>
        </p:nvSpPr>
        <p:spPr>
          <a:xfrm>
            <a:off x="6281054" y="1436868"/>
            <a:ext cx="981018" cy="845277"/>
          </a:xfrm>
          <a:prstGeom prst="hexagon">
            <a:avLst>
              <a:gd name="adj" fmla="val 28900"/>
              <a:gd name="vf" fmla="val 115470"/>
            </a:avLst>
          </a:prstGeom>
          <a:solidFill>
            <a:srgbClr val="AAE8C5"/>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CA">
              <a:solidFill>
                <a:srgbClr val="0A8297"/>
              </a:solidFill>
            </a:endParaRPr>
          </a:p>
        </p:txBody>
      </p:sp>
      <p:graphicFrame>
        <p:nvGraphicFramePr>
          <p:cNvPr id="3" name="Diagram 2" descr="A diagram demonstrating the key parts of an awesome proposal. They are:  Subject &amp; Relevance&#10;Audience &amp; Outcomes&#10;User Experience &#10;Accessibility&#10;Dream Team&#10;Budget and Schedule">
            <a:extLst>
              <a:ext uri="{FF2B5EF4-FFF2-40B4-BE49-F238E27FC236}">
                <a16:creationId xmlns:a16="http://schemas.microsoft.com/office/drawing/2014/main" id="{2C66D056-7459-4D4E-C56A-BD4D5923B34D}"/>
              </a:ext>
            </a:extLst>
          </p:cNvPr>
          <p:cNvGraphicFramePr/>
          <p:nvPr>
            <p:extLst>
              <p:ext uri="{D42A27DB-BD31-4B8C-83A1-F6EECF244321}">
                <p14:modId xmlns:p14="http://schemas.microsoft.com/office/powerpoint/2010/main" val="1770755201"/>
              </p:ext>
            </p:extLst>
          </p:nvPr>
        </p:nvGraphicFramePr>
        <p:xfrm>
          <a:off x="4589357" y="258417"/>
          <a:ext cx="6690518" cy="6341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04038EAA-2782-94D2-6719-7E228699C716}"/>
              </a:ext>
            </a:extLst>
          </p:cNvPr>
          <p:cNvSpPr>
            <a:spLocks noGrp="1"/>
          </p:cNvSpPr>
          <p:nvPr>
            <p:ph type="title"/>
          </p:nvPr>
        </p:nvSpPr>
        <p:spPr>
          <a:xfrm>
            <a:off x="700423" y="741257"/>
            <a:ext cx="4006659" cy="1991552"/>
          </a:xfrm>
        </p:spPr>
        <p:txBody>
          <a:bodyPr/>
          <a:lstStyle/>
          <a:p>
            <a:r>
              <a:rPr lang="en-CA" b="1"/>
              <a:t>Putting it </a:t>
            </a:r>
            <a:br>
              <a:rPr lang="en-CA" b="1"/>
            </a:br>
            <a:r>
              <a:rPr lang="en-CA" b="1"/>
              <a:t>All Together</a:t>
            </a:r>
          </a:p>
        </p:txBody>
      </p:sp>
    </p:spTree>
    <p:extLst>
      <p:ext uri="{BB962C8B-B14F-4D97-AF65-F5344CB8AC3E}">
        <p14:creationId xmlns:p14="http://schemas.microsoft.com/office/powerpoint/2010/main" val="374368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a:extLst>
              <a:ext uri="{FF2B5EF4-FFF2-40B4-BE49-F238E27FC236}">
                <a16:creationId xmlns:a16="http://schemas.microsoft.com/office/drawing/2014/main" id="{542D79D1-E77D-B63B-8560-634F8AFEA566}"/>
              </a:ext>
            </a:extLst>
          </p:cNvPr>
          <p:cNvSpPr>
            <a:spLocks noGrp="1"/>
          </p:cNvSpPr>
          <p:nvPr>
            <p:ph type="title"/>
          </p:nvPr>
        </p:nvSpPr>
        <p:spPr>
          <a:xfrm>
            <a:off x="749409" y="-3652259"/>
            <a:ext cx="6334014" cy="3652259"/>
          </a:xfrm>
        </p:spPr>
        <p:txBody>
          <a:bodyPr lIns="0" tIns="0" rIns="0" bIns="252000" anchor="b"/>
          <a:lstStyle/>
          <a:p>
            <a:r>
              <a:rPr lang="fr-CA" err="1"/>
              <a:t>Maps</a:t>
            </a:r>
            <a:r>
              <a:rPr lang="fr-CA"/>
              <a:t> of Past DMC Project </a:t>
            </a:r>
            <a:r>
              <a:rPr lang="fr-CA" err="1"/>
              <a:t>Funding</a:t>
            </a:r>
            <a:endParaRPr lang="fr-CA"/>
          </a:p>
        </p:txBody>
      </p:sp>
      <p:pic>
        <p:nvPicPr>
          <p:cNvPr id="8" name="2014" descr="A map of Canada showing pins of projects funded in 2014.">
            <a:extLst>
              <a:ext uri="{FF2B5EF4-FFF2-40B4-BE49-F238E27FC236}">
                <a16:creationId xmlns:a16="http://schemas.microsoft.com/office/drawing/2014/main" id="{AB84CDF9-CACE-DF69-BC28-FB122F5F30C2}"/>
              </a:ext>
            </a:extLst>
          </p:cNvPr>
          <p:cNvPicPr>
            <a:picLocks noChangeAspect="1"/>
          </p:cNvPicPr>
          <p:nvPr/>
        </p:nvPicPr>
        <p:blipFill rotWithShape="1">
          <a:blip r:embed="rId3">
            <a:extLst>
              <a:ext uri="{28A0092B-C50C-407E-A947-70E740481C1C}">
                <a14:useLocalDpi xmlns:a14="http://schemas.microsoft.com/office/drawing/2010/main" val="0"/>
              </a:ext>
            </a:extLst>
          </a:blip>
          <a:srcRect l="19966" t="43070" r="18886"/>
          <a:stretch/>
        </p:blipFill>
        <p:spPr>
          <a:xfrm>
            <a:off x="-3" y="-1"/>
            <a:ext cx="12192002" cy="6858002"/>
          </a:xfrm>
          <a:prstGeom prst="rect">
            <a:avLst/>
          </a:prstGeom>
        </p:spPr>
      </p:pic>
      <p:sp>
        <p:nvSpPr>
          <p:cNvPr id="3" name="TextBox 2014">
            <a:extLst>
              <a:ext uri="{FF2B5EF4-FFF2-40B4-BE49-F238E27FC236}">
                <a16:creationId xmlns:a16="http://schemas.microsoft.com/office/drawing/2014/main" id="{11F2150D-B514-18BB-3650-7FEEB0FBE3F9}"/>
              </a:ext>
              <a:ext uri="{C183D7F6-B498-43B3-948B-1728B52AA6E4}">
                <adec:decorative xmlns:adec="http://schemas.microsoft.com/office/drawing/2017/decorative" val="1"/>
              </a:ext>
            </a:extLst>
          </p:cNvPr>
          <p:cNvSpPr txBox="1"/>
          <p:nvPr/>
        </p:nvSpPr>
        <p:spPr>
          <a:xfrm>
            <a:off x="487222" y="5825147"/>
            <a:ext cx="3637070" cy="830997"/>
          </a:xfrm>
          <a:prstGeom prst="rect">
            <a:avLst/>
          </a:prstGeom>
          <a:noFill/>
        </p:spPr>
        <p:txBody>
          <a:bodyPr wrap="square" rtlCol="0">
            <a:spAutoFit/>
          </a:bodyPr>
          <a:lstStyle/>
          <a:p>
            <a:r>
              <a:rPr lang="fr-CA" sz="4800" b="1">
                <a:latin typeface="Arial" panose="020B0604020202020204" pitchFamily="34" charset="0"/>
                <a:cs typeface="Arial" panose="020B0604020202020204" pitchFamily="34" charset="0"/>
              </a:rPr>
              <a:t>2014</a:t>
            </a:r>
          </a:p>
        </p:txBody>
      </p:sp>
      <p:pic>
        <p:nvPicPr>
          <p:cNvPr id="10" name="2015" descr="A map of Canada showing pins of projects funded in 2015.">
            <a:extLst>
              <a:ext uri="{FF2B5EF4-FFF2-40B4-BE49-F238E27FC236}">
                <a16:creationId xmlns:a16="http://schemas.microsoft.com/office/drawing/2014/main" id="{4546E8A6-AD9B-9301-4B11-1CF179ABE3EA}"/>
              </a:ext>
            </a:extLst>
          </p:cNvPr>
          <p:cNvPicPr>
            <a:picLocks noChangeAspect="1"/>
          </p:cNvPicPr>
          <p:nvPr/>
        </p:nvPicPr>
        <p:blipFill rotWithShape="1">
          <a:blip r:embed="rId4">
            <a:extLst>
              <a:ext uri="{28A0092B-C50C-407E-A947-70E740481C1C}">
                <a14:useLocalDpi xmlns:a14="http://schemas.microsoft.com/office/drawing/2010/main" val="0"/>
              </a:ext>
            </a:extLst>
          </a:blip>
          <a:srcRect l="19966" t="43070" r="18886"/>
          <a:stretch/>
        </p:blipFill>
        <p:spPr>
          <a:xfrm>
            <a:off x="-2" y="-1"/>
            <a:ext cx="12192001" cy="6858002"/>
          </a:xfrm>
          <a:prstGeom prst="rect">
            <a:avLst/>
          </a:prstGeom>
        </p:spPr>
      </p:pic>
      <p:sp>
        <p:nvSpPr>
          <p:cNvPr id="4" name="TextBox 2015">
            <a:extLst>
              <a:ext uri="{FF2B5EF4-FFF2-40B4-BE49-F238E27FC236}">
                <a16:creationId xmlns:a16="http://schemas.microsoft.com/office/drawing/2014/main" id="{0527C8D1-CF77-87C4-BA43-194C20CC04D8}"/>
              </a:ext>
              <a:ext uri="{C183D7F6-B498-43B3-948B-1728B52AA6E4}">
                <adec:decorative xmlns:adec="http://schemas.microsoft.com/office/drawing/2017/decorative" val="1"/>
              </a:ext>
            </a:extLst>
          </p:cNvPr>
          <p:cNvSpPr txBox="1"/>
          <p:nvPr/>
        </p:nvSpPr>
        <p:spPr>
          <a:xfrm>
            <a:off x="487222" y="5825147"/>
            <a:ext cx="3637070" cy="830997"/>
          </a:xfrm>
          <a:prstGeom prst="rect">
            <a:avLst/>
          </a:prstGeom>
          <a:noFill/>
        </p:spPr>
        <p:txBody>
          <a:bodyPr wrap="square" rtlCol="0">
            <a:spAutoFit/>
          </a:bodyPr>
          <a:lstStyle/>
          <a:p>
            <a:r>
              <a:rPr lang="fr-CA" sz="4800" b="1">
                <a:latin typeface="Arial" panose="020B0604020202020204" pitchFamily="34" charset="0"/>
                <a:cs typeface="Arial" panose="020B0604020202020204" pitchFamily="34" charset="0"/>
              </a:rPr>
              <a:t>2015</a:t>
            </a:r>
          </a:p>
        </p:txBody>
      </p:sp>
      <p:pic>
        <p:nvPicPr>
          <p:cNvPr id="12" name="2016" descr="A map of Canada showing pins of projects funded in 2016.">
            <a:extLst>
              <a:ext uri="{FF2B5EF4-FFF2-40B4-BE49-F238E27FC236}">
                <a16:creationId xmlns:a16="http://schemas.microsoft.com/office/drawing/2014/main" id="{0529120B-0B02-6C51-1150-90C47C16DD91}"/>
              </a:ext>
            </a:extLst>
          </p:cNvPr>
          <p:cNvPicPr>
            <a:picLocks noChangeAspect="1"/>
          </p:cNvPicPr>
          <p:nvPr/>
        </p:nvPicPr>
        <p:blipFill rotWithShape="1">
          <a:blip r:embed="rId5">
            <a:extLst>
              <a:ext uri="{28A0092B-C50C-407E-A947-70E740481C1C}">
                <a14:useLocalDpi xmlns:a14="http://schemas.microsoft.com/office/drawing/2010/main" val="0"/>
              </a:ext>
            </a:extLst>
          </a:blip>
          <a:srcRect l="19966" t="43069" r="18886"/>
          <a:stretch/>
        </p:blipFill>
        <p:spPr>
          <a:xfrm>
            <a:off x="-1" y="-1"/>
            <a:ext cx="12192002" cy="6858001"/>
          </a:xfrm>
          <a:prstGeom prst="rect">
            <a:avLst/>
          </a:prstGeom>
        </p:spPr>
      </p:pic>
      <p:sp>
        <p:nvSpPr>
          <p:cNvPr id="5" name="TextBox 2016">
            <a:extLst>
              <a:ext uri="{FF2B5EF4-FFF2-40B4-BE49-F238E27FC236}">
                <a16:creationId xmlns:a16="http://schemas.microsoft.com/office/drawing/2014/main" id="{F36B5C2E-B8A4-DD3D-AD45-FAA95C657A25}"/>
              </a:ext>
              <a:ext uri="{C183D7F6-B498-43B3-948B-1728B52AA6E4}">
                <adec:decorative xmlns:adec="http://schemas.microsoft.com/office/drawing/2017/decorative" val="1"/>
              </a:ext>
            </a:extLst>
          </p:cNvPr>
          <p:cNvSpPr txBox="1"/>
          <p:nvPr/>
        </p:nvSpPr>
        <p:spPr>
          <a:xfrm>
            <a:off x="487222" y="5825147"/>
            <a:ext cx="3637070" cy="830997"/>
          </a:xfrm>
          <a:prstGeom prst="rect">
            <a:avLst/>
          </a:prstGeom>
          <a:noFill/>
        </p:spPr>
        <p:txBody>
          <a:bodyPr wrap="square" rtlCol="0">
            <a:spAutoFit/>
          </a:bodyPr>
          <a:lstStyle/>
          <a:p>
            <a:r>
              <a:rPr lang="fr-CA" sz="4800" b="1">
                <a:latin typeface="Arial" panose="020B0604020202020204" pitchFamily="34" charset="0"/>
                <a:cs typeface="Arial" panose="020B0604020202020204" pitchFamily="34" charset="0"/>
              </a:rPr>
              <a:t>2016</a:t>
            </a:r>
          </a:p>
        </p:txBody>
      </p:sp>
      <p:pic>
        <p:nvPicPr>
          <p:cNvPr id="14" name="2017" descr="A map of Canada showing pins of projects funded in 2017.">
            <a:extLst>
              <a:ext uri="{FF2B5EF4-FFF2-40B4-BE49-F238E27FC236}">
                <a16:creationId xmlns:a16="http://schemas.microsoft.com/office/drawing/2014/main" id="{E7479331-03BB-3E77-1C34-C0894C7C9E2F}"/>
              </a:ext>
            </a:extLst>
          </p:cNvPr>
          <p:cNvPicPr>
            <a:picLocks noChangeAspect="1"/>
          </p:cNvPicPr>
          <p:nvPr/>
        </p:nvPicPr>
        <p:blipFill rotWithShape="1">
          <a:blip r:embed="rId6">
            <a:extLst>
              <a:ext uri="{28A0092B-C50C-407E-A947-70E740481C1C}">
                <a14:useLocalDpi xmlns:a14="http://schemas.microsoft.com/office/drawing/2010/main" val="0"/>
              </a:ext>
            </a:extLst>
          </a:blip>
          <a:srcRect l="19966" t="43070" r="18886"/>
          <a:stretch/>
        </p:blipFill>
        <p:spPr>
          <a:xfrm>
            <a:off x="-1" y="-1"/>
            <a:ext cx="12192001" cy="6858002"/>
          </a:xfrm>
          <a:prstGeom prst="rect">
            <a:avLst/>
          </a:prstGeom>
        </p:spPr>
      </p:pic>
      <p:sp>
        <p:nvSpPr>
          <p:cNvPr id="6" name="TextBox 2017">
            <a:extLst>
              <a:ext uri="{FF2B5EF4-FFF2-40B4-BE49-F238E27FC236}">
                <a16:creationId xmlns:a16="http://schemas.microsoft.com/office/drawing/2014/main" id="{50BD465E-5264-8B86-FDDA-FD56A6295263}"/>
              </a:ext>
              <a:ext uri="{C183D7F6-B498-43B3-948B-1728B52AA6E4}">
                <adec:decorative xmlns:adec="http://schemas.microsoft.com/office/drawing/2017/decorative" val="1"/>
              </a:ext>
            </a:extLst>
          </p:cNvPr>
          <p:cNvSpPr txBox="1"/>
          <p:nvPr/>
        </p:nvSpPr>
        <p:spPr>
          <a:xfrm>
            <a:off x="487222" y="5825147"/>
            <a:ext cx="3637070" cy="830997"/>
          </a:xfrm>
          <a:prstGeom prst="rect">
            <a:avLst/>
          </a:prstGeom>
          <a:noFill/>
        </p:spPr>
        <p:txBody>
          <a:bodyPr wrap="square" rtlCol="0">
            <a:spAutoFit/>
          </a:bodyPr>
          <a:lstStyle/>
          <a:p>
            <a:r>
              <a:rPr lang="fr-CA" sz="4800" b="1">
                <a:latin typeface="Arial" panose="020B0604020202020204" pitchFamily="34" charset="0"/>
                <a:cs typeface="Arial" panose="020B0604020202020204" pitchFamily="34" charset="0"/>
              </a:rPr>
              <a:t>2017</a:t>
            </a:r>
          </a:p>
        </p:txBody>
      </p:sp>
      <p:pic>
        <p:nvPicPr>
          <p:cNvPr id="32" name="2018 B" descr="An inserted map showing a pin near Baffin Bay">
            <a:extLst>
              <a:ext uri="{FF2B5EF4-FFF2-40B4-BE49-F238E27FC236}">
                <a16:creationId xmlns:a16="http://schemas.microsoft.com/office/drawing/2014/main" id="{0D1E00CC-8F87-BB4E-ECBE-4A52B72EB09A}"/>
              </a:ext>
            </a:extLst>
          </p:cNvPr>
          <p:cNvPicPr>
            <a:picLocks noChangeAspect="1"/>
          </p:cNvPicPr>
          <p:nvPr/>
        </p:nvPicPr>
        <p:blipFill>
          <a:blip r:embed="rId7"/>
          <a:stretch>
            <a:fillRect/>
          </a:stretch>
        </p:blipFill>
        <p:spPr>
          <a:xfrm>
            <a:off x="10397067" y="139926"/>
            <a:ext cx="1642533" cy="14875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6" name="2018" descr="A map of Canada showing pins of projects funded in 2018.">
            <a:extLst>
              <a:ext uri="{FF2B5EF4-FFF2-40B4-BE49-F238E27FC236}">
                <a16:creationId xmlns:a16="http://schemas.microsoft.com/office/drawing/2014/main" id="{2F7DE0BA-2EF1-AF37-6183-C661C0C99C70}"/>
              </a:ext>
            </a:extLst>
          </p:cNvPr>
          <p:cNvPicPr>
            <a:picLocks noChangeAspect="1"/>
          </p:cNvPicPr>
          <p:nvPr/>
        </p:nvPicPr>
        <p:blipFill rotWithShape="1">
          <a:blip r:embed="rId8">
            <a:extLst>
              <a:ext uri="{28A0092B-C50C-407E-A947-70E740481C1C}">
                <a14:useLocalDpi xmlns:a14="http://schemas.microsoft.com/office/drawing/2010/main" val="0"/>
              </a:ext>
            </a:extLst>
          </a:blip>
          <a:srcRect l="19966" t="43070" r="18886"/>
          <a:stretch/>
        </p:blipFill>
        <p:spPr>
          <a:xfrm>
            <a:off x="-1" y="-1"/>
            <a:ext cx="12192001" cy="6858001"/>
          </a:xfrm>
          <a:prstGeom prst="rect">
            <a:avLst/>
          </a:prstGeom>
        </p:spPr>
      </p:pic>
      <p:sp>
        <p:nvSpPr>
          <p:cNvPr id="7" name="TextBox 2018">
            <a:extLst>
              <a:ext uri="{FF2B5EF4-FFF2-40B4-BE49-F238E27FC236}">
                <a16:creationId xmlns:a16="http://schemas.microsoft.com/office/drawing/2014/main" id="{75D3448B-B1D2-ACAF-0820-E921DABF32EF}"/>
              </a:ext>
              <a:ext uri="{C183D7F6-B498-43B3-948B-1728B52AA6E4}">
                <adec:decorative xmlns:adec="http://schemas.microsoft.com/office/drawing/2017/decorative" val="1"/>
              </a:ext>
            </a:extLst>
          </p:cNvPr>
          <p:cNvSpPr txBox="1"/>
          <p:nvPr/>
        </p:nvSpPr>
        <p:spPr>
          <a:xfrm>
            <a:off x="487222" y="5825147"/>
            <a:ext cx="3637070" cy="830997"/>
          </a:xfrm>
          <a:prstGeom prst="rect">
            <a:avLst/>
          </a:prstGeom>
          <a:noFill/>
        </p:spPr>
        <p:txBody>
          <a:bodyPr wrap="square" rtlCol="0">
            <a:spAutoFit/>
          </a:bodyPr>
          <a:lstStyle/>
          <a:p>
            <a:r>
              <a:rPr lang="fr-CA" sz="4800" b="1">
                <a:latin typeface="Arial" panose="020B0604020202020204" pitchFamily="34" charset="0"/>
                <a:cs typeface="Arial" panose="020B0604020202020204" pitchFamily="34" charset="0"/>
              </a:rPr>
              <a:t>2018</a:t>
            </a:r>
          </a:p>
        </p:txBody>
      </p:sp>
      <p:pic>
        <p:nvPicPr>
          <p:cNvPr id="18" name="2019" descr="Google map of Canada with pins showing 2019 DMC project locations across Canada">
            <a:extLst>
              <a:ext uri="{FF2B5EF4-FFF2-40B4-BE49-F238E27FC236}">
                <a16:creationId xmlns:a16="http://schemas.microsoft.com/office/drawing/2014/main" id="{B8D6E9A4-A390-8C59-49A2-711EFE647677}"/>
              </a:ext>
            </a:extLst>
          </p:cNvPr>
          <p:cNvPicPr>
            <a:picLocks noChangeAspect="1"/>
          </p:cNvPicPr>
          <p:nvPr/>
        </p:nvPicPr>
        <p:blipFill rotWithShape="1">
          <a:blip r:embed="rId9">
            <a:extLst>
              <a:ext uri="{28A0092B-C50C-407E-A947-70E740481C1C}">
                <a14:useLocalDpi xmlns:a14="http://schemas.microsoft.com/office/drawing/2010/main" val="0"/>
              </a:ext>
            </a:extLst>
          </a:blip>
          <a:srcRect l="19966" t="43070" r="18886"/>
          <a:stretch/>
        </p:blipFill>
        <p:spPr>
          <a:xfrm>
            <a:off x="-1" y="-2"/>
            <a:ext cx="12192001" cy="6858002"/>
          </a:xfrm>
          <a:prstGeom prst="rect">
            <a:avLst/>
          </a:prstGeom>
        </p:spPr>
      </p:pic>
      <p:sp>
        <p:nvSpPr>
          <p:cNvPr id="9" name="TextBox 2019">
            <a:extLst>
              <a:ext uri="{FF2B5EF4-FFF2-40B4-BE49-F238E27FC236}">
                <a16:creationId xmlns:a16="http://schemas.microsoft.com/office/drawing/2014/main" id="{4815FFAE-F486-0772-8F1D-7D1849B433DE}"/>
              </a:ext>
              <a:ext uri="{C183D7F6-B498-43B3-948B-1728B52AA6E4}">
                <adec:decorative xmlns:adec="http://schemas.microsoft.com/office/drawing/2017/decorative" val="1"/>
              </a:ext>
            </a:extLst>
          </p:cNvPr>
          <p:cNvSpPr txBox="1"/>
          <p:nvPr/>
        </p:nvSpPr>
        <p:spPr>
          <a:xfrm>
            <a:off x="487222" y="5825147"/>
            <a:ext cx="3637070" cy="830997"/>
          </a:xfrm>
          <a:prstGeom prst="rect">
            <a:avLst/>
          </a:prstGeom>
          <a:noFill/>
        </p:spPr>
        <p:txBody>
          <a:bodyPr wrap="square" rtlCol="0">
            <a:spAutoFit/>
          </a:bodyPr>
          <a:lstStyle/>
          <a:p>
            <a:r>
              <a:rPr lang="fr-CA" sz="4800" b="1">
                <a:latin typeface="Arial" panose="020B0604020202020204" pitchFamily="34" charset="0"/>
                <a:cs typeface="Arial" panose="020B0604020202020204" pitchFamily="34" charset="0"/>
              </a:rPr>
              <a:t>2019</a:t>
            </a:r>
          </a:p>
        </p:txBody>
      </p:sp>
      <p:pic>
        <p:nvPicPr>
          <p:cNvPr id="20" name="2020" descr="A map of Canada showing pins of projects funded in 2020.">
            <a:extLst>
              <a:ext uri="{FF2B5EF4-FFF2-40B4-BE49-F238E27FC236}">
                <a16:creationId xmlns:a16="http://schemas.microsoft.com/office/drawing/2014/main" id="{48A30B1D-126D-F5D4-A2B6-D647CCECD8CB}"/>
              </a:ext>
            </a:extLst>
          </p:cNvPr>
          <p:cNvPicPr>
            <a:picLocks noChangeAspect="1"/>
          </p:cNvPicPr>
          <p:nvPr/>
        </p:nvPicPr>
        <p:blipFill rotWithShape="1">
          <a:blip r:embed="rId10">
            <a:extLst>
              <a:ext uri="{28A0092B-C50C-407E-A947-70E740481C1C}">
                <a14:useLocalDpi xmlns:a14="http://schemas.microsoft.com/office/drawing/2010/main" val="0"/>
              </a:ext>
            </a:extLst>
          </a:blip>
          <a:srcRect l="19966" t="43070" r="18886"/>
          <a:stretch/>
        </p:blipFill>
        <p:spPr>
          <a:xfrm>
            <a:off x="-1" y="-1"/>
            <a:ext cx="12192001" cy="6858002"/>
          </a:xfrm>
          <a:prstGeom prst="rect">
            <a:avLst/>
          </a:prstGeom>
        </p:spPr>
      </p:pic>
      <p:sp>
        <p:nvSpPr>
          <p:cNvPr id="11" name="TextBox 2020">
            <a:extLst>
              <a:ext uri="{FF2B5EF4-FFF2-40B4-BE49-F238E27FC236}">
                <a16:creationId xmlns:a16="http://schemas.microsoft.com/office/drawing/2014/main" id="{99696111-FCF8-45CF-5DEE-6F7271AAFC52}"/>
              </a:ext>
              <a:ext uri="{C183D7F6-B498-43B3-948B-1728B52AA6E4}">
                <adec:decorative xmlns:adec="http://schemas.microsoft.com/office/drawing/2017/decorative" val="1"/>
              </a:ext>
            </a:extLst>
          </p:cNvPr>
          <p:cNvSpPr txBox="1"/>
          <p:nvPr/>
        </p:nvSpPr>
        <p:spPr>
          <a:xfrm>
            <a:off x="487222" y="5825147"/>
            <a:ext cx="3637070" cy="830997"/>
          </a:xfrm>
          <a:prstGeom prst="rect">
            <a:avLst/>
          </a:prstGeom>
          <a:noFill/>
        </p:spPr>
        <p:txBody>
          <a:bodyPr wrap="square" rtlCol="0">
            <a:spAutoFit/>
          </a:bodyPr>
          <a:lstStyle/>
          <a:p>
            <a:r>
              <a:rPr lang="fr-CA" sz="4800" b="1">
                <a:latin typeface="Arial" panose="020B0604020202020204" pitchFamily="34" charset="0"/>
                <a:cs typeface="Arial" panose="020B0604020202020204" pitchFamily="34" charset="0"/>
              </a:rPr>
              <a:t>2020</a:t>
            </a:r>
          </a:p>
        </p:txBody>
      </p:sp>
      <p:pic>
        <p:nvPicPr>
          <p:cNvPr id="22" name="2021" descr="A map of Canada showing pins of projects funded in 2021.">
            <a:extLst>
              <a:ext uri="{FF2B5EF4-FFF2-40B4-BE49-F238E27FC236}">
                <a16:creationId xmlns:a16="http://schemas.microsoft.com/office/drawing/2014/main" id="{1464DCAE-A8D2-6420-1F67-1AA8C767D9DD}"/>
              </a:ext>
            </a:extLst>
          </p:cNvPr>
          <p:cNvPicPr>
            <a:picLocks noChangeAspect="1"/>
          </p:cNvPicPr>
          <p:nvPr/>
        </p:nvPicPr>
        <p:blipFill rotWithShape="1">
          <a:blip r:embed="rId11">
            <a:extLst>
              <a:ext uri="{28A0092B-C50C-407E-A947-70E740481C1C}">
                <a14:useLocalDpi xmlns:a14="http://schemas.microsoft.com/office/drawing/2010/main" val="0"/>
              </a:ext>
            </a:extLst>
          </a:blip>
          <a:srcRect l="19967" t="43070" r="18887"/>
          <a:stretch/>
        </p:blipFill>
        <p:spPr>
          <a:xfrm>
            <a:off x="-1" y="-1"/>
            <a:ext cx="12192001" cy="6858002"/>
          </a:xfrm>
          <a:prstGeom prst="rect">
            <a:avLst/>
          </a:prstGeom>
        </p:spPr>
      </p:pic>
      <p:sp>
        <p:nvSpPr>
          <p:cNvPr id="13" name="TextBox 2021">
            <a:extLst>
              <a:ext uri="{FF2B5EF4-FFF2-40B4-BE49-F238E27FC236}">
                <a16:creationId xmlns:a16="http://schemas.microsoft.com/office/drawing/2014/main" id="{895AC7C7-4CBE-70AB-8897-B0E4C815F388}"/>
              </a:ext>
              <a:ext uri="{C183D7F6-B498-43B3-948B-1728B52AA6E4}">
                <adec:decorative xmlns:adec="http://schemas.microsoft.com/office/drawing/2017/decorative" val="1"/>
              </a:ext>
            </a:extLst>
          </p:cNvPr>
          <p:cNvSpPr txBox="1"/>
          <p:nvPr/>
        </p:nvSpPr>
        <p:spPr>
          <a:xfrm>
            <a:off x="487222" y="5825147"/>
            <a:ext cx="3637070" cy="830997"/>
          </a:xfrm>
          <a:prstGeom prst="rect">
            <a:avLst/>
          </a:prstGeom>
          <a:noFill/>
        </p:spPr>
        <p:txBody>
          <a:bodyPr wrap="square" rtlCol="0">
            <a:spAutoFit/>
          </a:bodyPr>
          <a:lstStyle/>
          <a:p>
            <a:r>
              <a:rPr lang="fr-CA" sz="4800" b="1">
                <a:latin typeface="Arial" panose="020B0604020202020204" pitchFamily="34" charset="0"/>
                <a:cs typeface="Arial" panose="020B0604020202020204" pitchFamily="34" charset="0"/>
              </a:rPr>
              <a:t>2021</a:t>
            </a:r>
          </a:p>
        </p:txBody>
      </p:sp>
      <p:pic>
        <p:nvPicPr>
          <p:cNvPr id="24" name="2022" descr="A map of Canada showing pins of projects funded in 2022.">
            <a:extLst>
              <a:ext uri="{FF2B5EF4-FFF2-40B4-BE49-F238E27FC236}">
                <a16:creationId xmlns:a16="http://schemas.microsoft.com/office/drawing/2014/main" id="{741773A7-9419-C2A4-ACAD-8148BAAF224B}"/>
              </a:ext>
            </a:extLst>
          </p:cNvPr>
          <p:cNvPicPr>
            <a:picLocks noChangeAspect="1"/>
          </p:cNvPicPr>
          <p:nvPr/>
        </p:nvPicPr>
        <p:blipFill rotWithShape="1">
          <a:blip r:embed="rId12">
            <a:extLst>
              <a:ext uri="{28A0092B-C50C-407E-A947-70E740481C1C}">
                <a14:useLocalDpi xmlns:a14="http://schemas.microsoft.com/office/drawing/2010/main" val="0"/>
              </a:ext>
            </a:extLst>
          </a:blip>
          <a:srcRect l="19966" t="43070" r="18886"/>
          <a:stretch/>
        </p:blipFill>
        <p:spPr>
          <a:xfrm>
            <a:off x="-1" y="-1"/>
            <a:ext cx="12192001" cy="6858001"/>
          </a:xfrm>
          <a:prstGeom prst="rect">
            <a:avLst/>
          </a:prstGeom>
        </p:spPr>
      </p:pic>
      <p:sp>
        <p:nvSpPr>
          <p:cNvPr id="15" name="TextBox 2022">
            <a:extLst>
              <a:ext uri="{FF2B5EF4-FFF2-40B4-BE49-F238E27FC236}">
                <a16:creationId xmlns:a16="http://schemas.microsoft.com/office/drawing/2014/main" id="{0816CA42-1DCB-5285-DDEF-616EEAF3E083}"/>
              </a:ext>
              <a:ext uri="{C183D7F6-B498-43B3-948B-1728B52AA6E4}">
                <adec:decorative xmlns:adec="http://schemas.microsoft.com/office/drawing/2017/decorative" val="1"/>
              </a:ext>
            </a:extLst>
          </p:cNvPr>
          <p:cNvSpPr txBox="1"/>
          <p:nvPr/>
        </p:nvSpPr>
        <p:spPr>
          <a:xfrm>
            <a:off x="487222" y="5825147"/>
            <a:ext cx="5325035" cy="830997"/>
          </a:xfrm>
          <a:prstGeom prst="rect">
            <a:avLst/>
          </a:prstGeom>
          <a:noFill/>
        </p:spPr>
        <p:txBody>
          <a:bodyPr wrap="square" rtlCol="0">
            <a:spAutoFit/>
          </a:bodyPr>
          <a:lstStyle/>
          <a:p>
            <a:r>
              <a:rPr lang="fr-CA" sz="4800" b="1">
                <a:latin typeface="Arial" panose="020B0604020202020204" pitchFamily="34" charset="0"/>
                <a:cs typeface="Arial" panose="020B0604020202020204" pitchFamily="34" charset="0"/>
              </a:rPr>
              <a:t>2022</a:t>
            </a:r>
          </a:p>
        </p:txBody>
      </p:sp>
      <p:pic>
        <p:nvPicPr>
          <p:cNvPr id="2" name="ALL" descr="Map of Canada showing DMC projects from 2014 to 2022. Generally speaking the concentration of projects is in southern Ontario and Quebec, with some representation in BC, Alberta and the Maritimes.">
            <a:extLst>
              <a:ext uri="{FF2B5EF4-FFF2-40B4-BE49-F238E27FC236}">
                <a16:creationId xmlns:a16="http://schemas.microsoft.com/office/drawing/2014/main" id="{5C914BC0-3A20-738F-95E6-ED5B4829EF15}"/>
              </a:ext>
              <a:ext uri="{C183D7F6-B498-43B3-948B-1728B52AA6E4}">
                <adec:decorative xmlns:adec="http://schemas.microsoft.com/office/drawing/2017/decorative" val="0"/>
              </a:ext>
            </a:extLst>
          </p:cNvPr>
          <p:cNvPicPr>
            <a:picLocks noChangeAspect="1"/>
          </p:cNvPicPr>
          <p:nvPr/>
        </p:nvPicPr>
        <p:blipFill rotWithShape="1">
          <a:blip r:embed="rId13">
            <a:extLst>
              <a:ext uri="{28A0092B-C50C-407E-A947-70E740481C1C}">
                <a14:useLocalDpi xmlns:a14="http://schemas.microsoft.com/office/drawing/2010/main" val="0"/>
              </a:ext>
            </a:extLst>
          </a:blip>
          <a:srcRect l="18032" t="41988" r="19660"/>
          <a:stretch/>
        </p:blipFill>
        <p:spPr>
          <a:xfrm>
            <a:off x="14990" y="0"/>
            <a:ext cx="12192002" cy="6858002"/>
          </a:xfrm>
          <a:prstGeom prst="rect">
            <a:avLst/>
          </a:prstGeom>
        </p:spPr>
      </p:pic>
      <p:sp>
        <p:nvSpPr>
          <p:cNvPr id="17" name="TextBox 2014-2022">
            <a:extLst>
              <a:ext uri="{FF2B5EF4-FFF2-40B4-BE49-F238E27FC236}">
                <a16:creationId xmlns:a16="http://schemas.microsoft.com/office/drawing/2014/main" id="{603EE5A3-677F-EC0E-959D-25CB06D9C82D}"/>
              </a:ext>
              <a:ext uri="{C183D7F6-B498-43B3-948B-1728B52AA6E4}">
                <adec:decorative xmlns:adec="http://schemas.microsoft.com/office/drawing/2017/decorative" val="1"/>
              </a:ext>
            </a:extLst>
          </p:cNvPr>
          <p:cNvSpPr txBox="1"/>
          <p:nvPr/>
        </p:nvSpPr>
        <p:spPr>
          <a:xfrm>
            <a:off x="487222" y="5825147"/>
            <a:ext cx="3637070" cy="830997"/>
          </a:xfrm>
          <a:prstGeom prst="rect">
            <a:avLst/>
          </a:prstGeom>
          <a:noFill/>
        </p:spPr>
        <p:txBody>
          <a:bodyPr wrap="square" rtlCol="0">
            <a:spAutoFit/>
          </a:bodyPr>
          <a:lstStyle/>
          <a:p>
            <a:r>
              <a:rPr lang="fr-CA" sz="4800" b="1">
                <a:latin typeface="Arial" panose="020B0604020202020204" pitchFamily="34" charset="0"/>
                <a:cs typeface="Arial" panose="020B0604020202020204" pitchFamily="34" charset="0"/>
              </a:rPr>
              <a:t>2014 – 2022</a:t>
            </a:r>
          </a:p>
        </p:txBody>
      </p:sp>
    </p:spTree>
    <p:extLst>
      <p:ext uri="{BB962C8B-B14F-4D97-AF65-F5344CB8AC3E}">
        <p14:creationId xmlns:p14="http://schemas.microsoft.com/office/powerpoint/2010/main" val="70517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200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200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300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300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400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400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400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500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500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600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600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700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700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800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800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900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grpId="0" nodeType="withEffect">
                                  <p:stCondLst>
                                    <p:cond delay="900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1" grpId="0"/>
      <p:bldP spid="13" grpId="0"/>
      <p:bldP spid="15"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BBFB1A81-2C4B-E93D-B302-434124BCFD58}"/>
              </a:ext>
            </a:extLst>
          </p:cNvPr>
          <p:cNvSpPr>
            <a:spLocks noGrp="1"/>
          </p:cNvSpPr>
          <p:nvPr>
            <p:ph type="title"/>
          </p:nvPr>
        </p:nvSpPr>
        <p:spPr>
          <a:xfrm>
            <a:off x="749407" y="656940"/>
            <a:ext cx="10289653" cy="606776"/>
          </a:xfrm>
        </p:spPr>
        <p:txBody>
          <a:bodyPr/>
          <a:lstStyle/>
          <a:p>
            <a:r>
              <a:rPr lang="fr-CA" sz="4800" b="1">
                <a:latin typeface="Arial" panose="020B0604020202020204" pitchFamily="34" charset="0"/>
                <a:cs typeface="Arial" panose="020B0604020202020204" pitchFamily="34" charset="0"/>
              </a:rPr>
              <a:t>Our Team &amp; Expert Support</a:t>
            </a:r>
            <a:br>
              <a:rPr lang="fr-CA" sz="4800" b="1">
                <a:latin typeface="Arial" panose="020B0604020202020204" pitchFamily="34" charset="0"/>
                <a:cs typeface="Arial" panose="020B0604020202020204" pitchFamily="34" charset="0"/>
              </a:rPr>
            </a:br>
            <a:endParaRPr lang="en-CA"/>
          </a:p>
        </p:txBody>
      </p:sp>
      <p:sp>
        <p:nvSpPr>
          <p:cNvPr id="11" name="Rectangle: Single Corner Snipped 10">
            <a:extLst>
              <a:ext uri="{FF2B5EF4-FFF2-40B4-BE49-F238E27FC236}">
                <a16:creationId xmlns:a16="http://schemas.microsoft.com/office/drawing/2014/main" id="{01451014-4E03-5C9A-33D3-6CF813CEDEF3}"/>
              </a:ext>
              <a:ext uri="{C183D7F6-B498-43B3-948B-1728B52AA6E4}">
                <adec:decorative xmlns:adec="http://schemas.microsoft.com/office/drawing/2017/decorative" val="1"/>
              </a:ext>
            </a:extLst>
          </p:cNvPr>
          <p:cNvSpPr/>
          <p:nvPr/>
        </p:nvSpPr>
        <p:spPr>
          <a:xfrm flipV="1">
            <a:off x="747887" y="1544653"/>
            <a:ext cx="4046626" cy="1944079"/>
          </a:xfrm>
          <a:prstGeom prst="snip1Rect">
            <a:avLst/>
          </a:prstGeom>
          <a:solidFill>
            <a:srgbClr val="404040">
              <a:alpha val="1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a:extLst>
              <a:ext uri="{FF2B5EF4-FFF2-40B4-BE49-F238E27FC236}">
                <a16:creationId xmlns:a16="http://schemas.microsoft.com/office/drawing/2014/main" id="{1309CBEA-41A9-C478-81B6-F285975944B2}"/>
              </a:ext>
              <a:ext uri="{C183D7F6-B498-43B3-948B-1728B52AA6E4}">
                <adec:decorative xmlns:adec="http://schemas.microsoft.com/office/drawing/2017/decorative" val="1"/>
              </a:ext>
            </a:extLst>
          </p:cNvPr>
          <p:cNvSpPr txBox="1"/>
          <p:nvPr/>
        </p:nvSpPr>
        <p:spPr>
          <a:xfrm>
            <a:off x="2730040" y="1710655"/>
            <a:ext cx="1440000" cy="307777"/>
          </a:xfrm>
          <a:prstGeom prst="rect">
            <a:avLst/>
          </a:prstGeom>
          <a:noFill/>
        </p:spPr>
        <p:txBody>
          <a:bodyPr wrap="square">
            <a:spAutoFit/>
          </a:bodyPr>
          <a:lstStyle/>
          <a:p>
            <a:pPr fontAlgn="base"/>
            <a:r>
              <a:rPr lang="en-CA" sz="1400" b="1">
                <a:effectLst/>
                <a:latin typeface="inter" panose="020B0502030000000004"/>
              </a:rPr>
              <a:t>Director</a:t>
            </a:r>
            <a:endParaRPr lang="en-CA" sz="1400" b="1">
              <a:effectLst/>
            </a:endParaRPr>
          </a:p>
        </p:txBody>
      </p:sp>
      <p:sp>
        <p:nvSpPr>
          <p:cNvPr id="17" name="TextBox 16">
            <a:extLst>
              <a:ext uri="{FF2B5EF4-FFF2-40B4-BE49-F238E27FC236}">
                <a16:creationId xmlns:a16="http://schemas.microsoft.com/office/drawing/2014/main" id="{A1281C4B-E494-69A4-6424-9F9E2B941635}"/>
              </a:ext>
              <a:ext uri="{C183D7F6-B498-43B3-948B-1728B52AA6E4}">
                <adec:decorative xmlns:adec="http://schemas.microsoft.com/office/drawing/2017/decorative" val="1"/>
              </a:ext>
            </a:extLst>
          </p:cNvPr>
          <p:cNvSpPr txBox="1"/>
          <p:nvPr/>
        </p:nvSpPr>
        <p:spPr>
          <a:xfrm>
            <a:off x="2733287" y="2051110"/>
            <a:ext cx="1440000" cy="369332"/>
          </a:xfrm>
          <a:prstGeom prst="rect">
            <a:avLst/>
          </a:prstGeom>
          <a:noFill/>
        </p:spPr>
        <p:txBody>
          <a:bodyPr wrap="square">
            <a:spAutoFit/>
          </a:bodyPr>
          <a:lstStyle/>
          <a:p>
            <a:r>
              <a:rPr lang="en-CA">
                <a:solidFill>
                  <a:sysClr val="windowText" lastClr="000000"/>
                </a:solidFill>
                <a:ea typeface="Times New Roman" panose="02020603050405020304" pitchFamily="18" charset="0"/>
              </a:rPr>
              <a:t>Leah Resnick</a:t>
            </a:r>
          </a:p>
        </p:txBody>
      </p:sp>
      <p:sp>
        <p:nvSpPr>
          <p:cNvPr id="16" name="Rectangle: Rounded Corners 15" descr="Black and white portrait of DMC Director Leah Resnick&#10;">
            <a:extLst>
              <a:ext uri="{FF2B5EF4-FFF2-40B4-BE49-F238E27FC236}">
                <a16:creationId xmlns:a16="http://schemas.microsoft.com/office/drawing/2014/main" id="{B746DF4D-6D50-E3E4-DEC6-9535818EE2C3}"/>
              </a:ext>
            </a:extLst>
          </p:cNvPr>
          <p:cNvSpPr/>
          <p:nvPr/>
        </p:nvSpPr>
        <p:spPr>
          <a:xfrm>
            <a:off x="948253" y="1707041"/>
            <a:ext cx="1581421" cy="1581421"/>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Single Corner Snipped 32">
            <a:extLst>
              <a:ext uri="{FF2B5EF4-FFF2-40B4-BE49-F238E27FC236}">
                <a16:creationId xmlns:a16="http://schemas.microsoft.com/office/drawing/2014/main" id="{7EC8ABEB-2925-E1D5-A7EE-802832EA6AF5}"/>
              </a:ext>
              <a:ext uri="{C183D7F6-B498-43B3-948B-1728B52AA6E4}">
                <adec:decorative xmlns:adec="http://schemas.microsoft.com/office/drawing/2017/decorative" val="1"/>
              </a:ext>
            </a:extLst>
          </p:cNvPr>
          <p:cNvSpPr/>
          <p:nvPr/>
        </p:nvSpPr>
        <p:spPr>
          <a:xfrm flipV="1">
            <a:off x="781337" y="3858896"/>
            <a:ext cx="1818166" cy="2671995"/>
          </a:xfrm>
          <a:prstGeom prst="snip1Rect">
            <a:avLst/>
          </a:prstGeom>
          <a:solidFill>
            <a:srgbClr val="404040">
              <a:alpha val="1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a:extLst>
              <a:ext uri="{FF2B5EF4-FFF2-40B4-BE49-F238E27FC236}">
                <a16:creationId xmlns:a16="http://schemas.microsoft.com/office/drawing/2014/main" id="{D6D7F413-CF3B-0ACC-0A07-99F11A409ED2}"/>
              </a:ext>
              <a:ext uri="{C183D7F6-B498-43B3-948B-1728B52AA6E4}">
                <adec:decorative xmlns:adec="http://schemas.microsoft.com/office/drawing/2017/decorative" val="1"/>
              </a:ext>
            </a:extLst>
          </p:cNvPr>
          <p:cNvSpPr txBox="1"/>
          <p:nvPr/>
        </p:nvSpPr>
        <p:spPr>
          <a:xfrm>
            <a:off x="781337" y="3926995"/>
            <a:ext cx="1818166" cy="307777"/>
          </a:xfrm>
          <a:prstGeom prst="rect">
            <a:avLst/>
          </a:prstGeom>
          <a:noFill/>
        </p:spPr>
        <p:txBody>
          <a:bodyPr wrap="square">
            <a:spAutoFit/>
          </a:bodyPr>
          <a:lstStyle/>
          <a:p>
            <a:r>
              <a:rPr lang="en-CA" sz="1400" b="1">
                <a:solidFill>
                  <a:sysClr val="windowText" lastClr="000000"/>
                </a:solidFill>
                <a:effectLst/>
                <a:cs typeface="Arial" panose="020B0604020202020204" pitchFamily="34" charset="0"/>
              </a:rPr>
              <a:t>Program Coordinator</a:t>
            </a:r>
          </a:p>
        </p:txBody>
      </p:sp>
      <p:sp>
        <p:nvSpPr>
          <p:cNvPr id="8" name="TextBox 7">
            <a:extLst>
              <a:ext uri="{FF2B5EF4-FFF2-40B4-BE49-F238E27FC236}">
                <a16:creationId xmlns:a16="http://schemas.microsoft.com/office/drawing/2014/main" id="{3E4D9CA9-6B4B-1B28-01A7-4ADB3FCBBB7A}"/>
              </a:ext>
              <a:ext uri="{C183D7F6-B498-43B3-948B-1728B52AA6E4}">
                <adec:decorative xmlns:adec="http://schemas.microsoft.com/office/drawing/2017/decorative" val="1"/>
              </a:ext>
            </a:extLst>
          </p:cNvPr>
          <p:cNvSpPr txBox="1"/>
          <p:nvPr/>
        </p:nvSpPr>
        <p:spPr>
          <a:xfrm>
            <a:off x="950078" y="5795180"/>
            <a:ext cx="1439999" cy="646331"/>
          </a:xfrm>
          <a:prstGeom prst="rect">
            <a:avLst/>
          </a:prstGeom>
          <a:noFill/>
        </p:spPr>
        <p:txBody>
          <a:bodyPr wrap="square">
            <a:spAutoFit/>
          </a:bodyPr>
          <a:lstStyle/>
          <a:p>
            <a:pPr lvl="0"/>
            <a:r>
              <a:rPr lang="en-CA">
                <a:solidFill>
                  <a:sysClr val="windowText" lastClr="000000"/>
                </a:solidFill>
              </a:rPr>
              <a:t>Emily Dillabough</a:t>
            </a:r>
          </a:p>
        </p:txBody>
      </p:sp>
      <p:sp>
        <p:nvSpPr>
          <p:cNvPr id="7" name="Rectangle: Rounded Corners 6" descr="Black and white portrait of Program Coordinator Emily Dillabough.&#10;">
            <a:extLst>
              <a:ext uri="{FF2B5EF4-FFF2-40B4-BE49-F238E27FC236}">
                <a16:creationId xmlns:a16="http://schemas.microsoft.com/office/drawing/2014/main" id="{132AC36C-5547-374C-AE49-E48585EEAB88}"/>
              </a:ext>
            </a:extLst>
          </p:cNvPr>
          <p:cNvSpPr/>
          <p:nvPr/>
        </p:nvSpPr>
        <p:spPr>
          <a:xfrm>
            <a:off x="970420" y="4362979"/>
            <a:ext cx="1440000" cy="1440000"/>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Single Corner Snipped 30">
            <a:extLst>
              <a:ext uri="{FF2B5EF4-FFF2-40B4-BE49-F238E27FC236}">
                <a16:creationId xmlns:a16="http://schemas.microsoft.com/office/drawing/2014/main" id="{709740B9-FFB5-ACC6-E041-4F6613B32DA9}"/>
              </a:ext>
              <a:ext uri="{C183D7F6-B498-43B3-948B-1728B52AA6E4}">
                <adec:decorative xmlns:adec="http://schemas.microsoft.com/office/drawing/2017/decorative" val="1"/>
              </a:ext>
            </a:extLst>
          </p:cNvPr>
          <p:cNvSpPr/>
          <p:nvPr/>
        </p:nvSpPr>
        <p:spPr>
          <a:xfrm flipV="1">
            <a:off x="3009797" y="3858896"/>
            <a:ext cx="1818166" cy="2671996"/>
          </a:xfrm>
          <a:prstGeom prst="snip1Rect">
            <a:avLst/>
          </a:prstGeom>
          <a:solidFill>
            <a:srgbClr val="404040">
              <a:alpha val="1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a:extLst>
              <a:ext uri="{FF2B5EF4-FFF2-40B4-BE49-F238E27FC236}">
                <a16:creationId xmlns:a16="http://schemas.microsoft.com/office/drawing/2014/main" id="{5A5F354D-4CB8-EDA2-39E9-4E1B28D6670F}"/>
              </a:ext>
              <a:ext uri="{C183D7F6-B498-43B3-948B-1728B52AA6E4}">
                <adec:decorative xmlns:adec="http://schemas.microsoft.com/office/drawing/2017/decorative" val="1"/>
              </a:ext>
            </a:extLst>
          </p:cNvPr>
          <p:cNvSpPr txBox="1"/>
          <p:nvPr/>
        </p:nvSpPr>
        <p:spPr>
          <a:xfrm>
            <a:off x="3067660" y="3908872"/>
            <a:ext cx="1598513" cy="307777"/>
          </a:xfrm>
          <a:prstGeom prst="rect">
            <a:avLst/>
          </a:prstGeom>
          <a:noFill/>
        </p:spPr>
        <p:txBody>
          <a:bodyPr wrap="square">
            <a:spAutoFit/>
          </a:bodyPr>
          <a:lstStyle/>
          <a:p>
            <a:r>
              <a:rPr lang="en-CA" sz="1400" b="1">
                <a:solidFill>
                  <a:sysClr val="windowText" lastClr="000000"/>
                </a:solidFill>
                <a:effectLst/>
              </a:rPr>
              <a:t>Technical Lead</a:t>
            </a:r>
            <a:endParaRPr lang="en-CA" sz="1400" b="1">
              <a:solidFill>
                <a:sysClr val="windowText" lastClr="000000"/>
              </a:solidFill>
            </a:endParaRPr>
          </a:p>
        </p:txBody>
      </p:sp>
      <p:sp>
        <p:nvSpPr>
          <p:cNvPr id="9" name="TextBox 8">
            <a:extLst>
              <a:ext uri="{FF2B5EF4-FFF2-40B4-BE49-F238E27FC236}">
                <a16:creationId xmlns:a16="http://schemas.microsoft.com/office/drawing/2014/main" id="{84DCEF2D-3890-6F44-8AC3-50C4487D8B0C}"/>
              </a:ext>
              <a:ext uri="{C183D7F6-B498-43B3-948B-1728B52AA6E4}">
                <adec:decorative xmlns:adec="http://schemas.microsoft.com/office/drawing/2017/decorative" val="1"/>
              </a:ext>
            </a:extLst>
          </p:cNvPr>
          <p:cNvSpPr txBox="1"/>
          <p:nvPr/>
        </p:nvSpPr>
        <p:spPr>
          <a:xfrm>
            <a:off x="3184864" y="5769257"/>
            <a:ext cx="1440000" cy="646331"/>
          </a:xfrm>
          <a:prstGeom prst="rect">
            <a:avLst/>
          </a:prstGeom>
          <a:noFill/>
        </p:spPr>
        <p:txBody>
          <a:bodyPr wrap="square">
            <a:spAutoFit/>
          </a:bodyPr>
          <a:lstStyle/>
          <a:p>
            <a:r>
              <a:rPr lang="en-CA">
                <a:solidFill>
                  <a:sysClr val="windowText" lastClr="000000"/>
                </a:solidFill>
                <a:ea typeface="Times New Roman" panose="02020603050405020304" pitchFamily="18" charset="0"/>
              </a:rPr>
              <a:t>Michel</a:t>
            </a:r>
            <a:br>
              <a:rPr lang="en-CA">
                <a:solidFill>
                  <a:sysClr val="windowText" lastClr="000000"/>
                </a:solidFill>
                <a:ea typeface="Times New Roman" panose="02020603050405020304" pitchFamily="18" charset="0"/>
              </a:rPr>
            </a:br>
            <a:r>
              <a:rPr lang="en-CA">
                <a:solidFill>
                  <a:sysClr val="windowText" lastClr="000000"/>
                </a:solidFill>
                <a:ea typeface="Times New Roman" panose="02020603050405020304" pitchFamily="18" charset="0"/>
              </a:rPr>
              <a:t>Joanisse</a:t>
            </a:r>
            <a:endParaRPr lang="en-CA">
              <a:solidFill>
                <a:sysClr val="windowText" lastClr="000000"/>
              </a:solidFill>
            </a:endParaRPr>
          </a:p>
        </p:txBody>
      </p:sp>
      <p:sp>
        <p:nvSpPr>
          <p:cNvPr id="6" name="Rectangle: Rounded Corners 5" descr="Black and white portrait of Technical Lead Michel Joanisse.">
            <a:extLst>
              <a:ext uri="{FF2B5EF4-FFF2-40B4-BE49-F238E27FC236}">
                <a16:creationId xmlns:a16="http://schemas.microsoft.com/office/drawing/2014/main" id="{24C6EA71-0E5C-3EBB-A917-F820C3A4F0C1}"/>
              </a:ext>
            </a:extLst>
          </p:cNvPr>
          <p:cNvSpPr/>
          <p:nvPr/>
        </p:nvSpPr>
        <p:spPr>
          <a:xfrm>
            <a:off x="3184864" y="4344856"/>
            <a:ext cx="1440000" cy="1440000"/>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Single Corner Snipped 9">
            <a:extLst>
              <a:ext uri="{FF2B5EF4-FFF2-40B4-BE49-F238E27FC236}">
                <a16:creationId xmlns:a16="http://schemas.microsoft.com/office/drawing/2014/main" id="{D5B6A438-03BA-1612-0EBC-7545D103060B}"/>
              </a:ext>
              <a:ext uri="{C183D7F6-B498-43B3-948B-1728B52AA6E4}">
                <adec:decorative xmlns:adec="http://schemas.microsoft.com/office/drawing/2017/decorative" val="1"/>
              </a:ext>
            </a:extLst>
          </p:cNvPr>
          <p:cNvSpPr/>
          <p:nvPr/>
        </p:nvSpPr>
        <p:spPr>
          <a:xfrm flipV="1">
            <a:off x="5196473" y="1546705"/>
            <a:ext cx="5002806" cy="4984187"/>
          </a:xfrm>
          <a:prstGeom prst="snip1Rect">
            <a:avLst>
              <a:gd name="adj" fmla="val 5997"/>
            </a:avLst>
          </a:prstGeom>
          <a:solidFill>
            <a:srgbClr val="404040">
              <a:alpha val="1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9178F6B0-FA7F-C723-0EA1-F90B35E26DFB}"/>
              </a:ext>
              <a:ext uri="{C183D7F6-B498-43B3-948B-1728B52AA6E4}">
                <adec:decorative xmlns:adec="http://schemas.microsoft.com/office/drawing/2017/decorative" val="0"/>
              </a:ext>
            </a:extLst>
          </p:cNvPr>
          <p:cNvSpPr txBox="1"/>
          <p:nvPr/>
        </p:nvSpPr>
        <p:spPr>
          <a:xfrm>
            <a:off x="5308138" y="1614800"/>
            <a:ext cx="1893549" cy="307777"/>
          </a:xfrm>
          <a:prstGeom prst="rect">
            <a:avLst/>
          </a:prstGeom>
          <a:noFill/>
        </p:spPr>
        <p:txBody>
          <a:bodyPr wrap="square">
            <a:spAutoFit/>
          </a:bodyPr>
          <a:lstStyle/>
          <a:p>
            <a:r>
              <a:rPr lang="en-CA" sz="1400" b="1">
                <a:solidFill>
                  <a:sysClr val="windowText" lastClr="000000"/>
                </a:solidFill>
                <a:ea typeface="Times New Roman" panose="02020603050405020304" pitchFamily="18" charset="0"/>
              </a:rPr>
              <a:t>Program Officers</a:t>
            </a:r>
            <a:endParaRPr lang="en-CA" sz="1400" b="1">
              <a:solidFill>
                <a:sysClr val="windowText" lastClr="000000"/>
              </a:solidFill>
            </a:endParaRPr>
          </a:p>
        </p:txBody>
      </p:sp>
      <p:sp>
        <p:nvSpPr>
          <p:cNvPr id="13" name="TextBox 12">
            <a:extLst>
              <a:ext uri="{FF2B5EF4-FFF2-40B4-BE49-F238E27FC236}">
                <a16:creationId xmlns:a16="http://schemas.microsoft.com/office/drawing/2014/main" id="{7C9FE4C6-4287-37CA-25DA-DC20DFE342A3}"/>
              </a:ext>
            </a:extLst>
          </p:cNvPr>
          <p:cNvSpPr txBox="1"/>
          <p:nvPr/>
        </p:nvSpPr>
        <p:spPr>
          <a:xfrm>
            <a:off x="5369063" y="3490784"/>
            <a:ext cx="1440000" cy="646331"/>
          </a:xfrm>
          <a:prstGeom prst="rect">
            <a:avLst/>
          </a:prstGeom>
          <a:noFill/>
        </p:spPr>
        <p:txBody>
          <a:bodyPr wrap="square">
            <a:spAutoFit/>
          </a:bodyPr>
          <a:lstStyle/>
          <a:p>
            <a:pPr fontAlgn="base">
              <a:spcAft>
                <a:spcPts val="600"/>
              </a:spcAft>
            </a:pPr>
            <a:r>
              <a:rPr lang="en-CA" b="0" i="0">
                <a:solidFill>
                  <a:sysClr val="windowText" lastClr="000000"/>
                </a:solidFill>
                <a:effectLst/>
                <a:cs typeface="Arial" panose="020B0604020202020204" pitchFamily="34" charset="0"/>
              </a:rPr>
              <a:t>Brigitte Beaulne-Syp</a:t>
            </a:r>
          </a:p>
        </p:txBody>
      </p:sp>
      <p:sp>
        <p:nvSpPr>
          <p:cNvPr id="30" name="Rectangle: Rounded Corners 29" descr="Black and white portrait of Program Officer Brigitte Beaulne-Syp">
            <a:extLst>
              <a:ext uri="{FF2B5EF4-FFF2-40B4-BE49-F238E27FC236}">
                <a16:creationId xmlns:a16="http://schemas.microsoft.com/office/drawing/2014/main" id="{63A4A742-DECC-A48A-A63C-314552548CA9}"/>
              </a:ext>
              <a:ext uri="{C183D7F6-B498-43B3-948B-1728B52AA6E4}">
                <adec:decorative xmlns:adec="http://schemas.microsoft.com/office/drawing/2017/decorative" val="0"/>
              </a:ext>
            </a:extLst>
          </p:cNvPr>
          <p:cNvSpPr/>
          <p:nvPr/>
        </p:nvSpPr>
        <p:spPr>
          <a:xfrm>
            <a:off x="5369063" y="2052226"/>
            <a:ext cx="1440000" cy="1440000"/>
          </a:xfrm>
          <a:prstGeom prst="round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82D90485-DB7D-612A-A35D-CE3CD8057AB4}"/>
              </a:ext>
              <a:ext uri="{C183D7F6-B498-43B3-948B-1728B52AA6E4}">
                <adec:decorative xmlns:adec="http://schemas.microsoft.com/office/drawing/2017/decorative" val="0"/>
              </a:ext>
            </a:extLst>
          </p:cNvPr>
          <p:cNvSpPr txBox="1"/>
          <p:nvPr/>
        </p:nvSpPr>
        <p:spPr>
          <a:xfrm>
            <a:off x="6981871" y="3490784"/>
            <a:ext cx="1440000" cy="646331"/>
          </a:xfrm>
          <a:prstGeom prst="rect">
            <a:avLst/>
          </a:prstGeom>
          <a:noFill/>
        </p:spPr>
        <p:txBody>
          <a:bodyPr wrap="square">
            <a:spAutoFit/>
          </a:bodyPr>
          <a:lstStyle/>
          <a:p>
            <a:r>
              <a:rPr lang="en-CA">
                <a:solidFill>
                  <a:sysClr val="windowText" lastClr="000000"/>
                </a:solidFill>
                <a:ea typeface="Times New Roman" panose="02020603050405020304" pitchFamily="18" charset="0"/>
              </a:rPr>
              <a:t>Stéphane Lauzon</a:t>
            </a:r>
            <a:endParaRPr lang="en-CA">
              <a:solidFill>
                <a:sysClr val="windowText" lastClr="000000"/>
              </a:solidFill>
            </a:endParaRPr>
          </a:p>
        </p:txBody>
      </p:sp>
      <p:sp>
        <p:nvSpPr>
          <p:cNvPr id="2" name="Rectangle: Rounded Corners 1" descr="Black and white portrait of Program Officer Stéphane Lauzon.">
            <a:extLst>
              <a:ext uri="{FF2B5EF4-FFF2-40B4-BE49-F238E27FC236}">
                <a16:creationId xmlns:a16="http://schemas.microsoft.com/office/drawing/2014/main" id="{88DA96F8-3757-CD23-C99D-BFC6BDA0DC5E}"/>
              </a:ext>
              <a:ext uri="{C183D7F6-B498-43B3-948B-1728B52AA6E4}">
                <adec:decorative xmlns:adec="http://schemas.microsoft.com/office/drawing/2017/decorative" val="0"/>
              </a:ext>
            </a:extLst>
          </p:cNvPr>
          <p:cNvSpPr/>
          <p:nvPr/>
        </p:nvSpPr>
        <p:spPr>
          <a:xfrm>
            <a:off x="6981871" y="2052226"/>
            <a:ext cx="1440000" cy="1440000"/>
          </a:xfrm>
          <a:prstGeom prst="roundRect">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a:extLst>
              <a:ext uri="{FF2B5EF4-FFF2-40B4-BE49-F238E27FC236}">
                <a16:creationId xmlns:a16="http://schemas.microsoft.com/office/drawing/2014/main" id="{297B73B7-AFFA-2093-30C1-4750291A8611}"/>
              </a:ext>
            </a:extLst>
          </p:cNvPr>
          <p:cNvSpPr txBox="1"/>
          <p:nvPr/>
        </p:nvSpPr>
        <p:spPr>
          <a:xfrm>
            <a:off x="8594679" y="3490784"/>
            <a:ext cx="1440000" cy="646331"/>
          </a:xfrm>
          <a:prstGeom prst="rect">
            <a:avLst/>
          </a:prstGeom>
          <a:noFill/>
        </p:spPr>
        <p:txBody>
          <a:bodyPr wrap="square">
            <a:spAutoFit/>
          </a:bodyPr>
          <a:lstStyle/>
          <a:p>
            <a:pPr fontAlgn="base">
              <a:spcAft>
                <a:spcPts val="600"/>
              </a:spcAft>
            </a:pPr>
            <a:r>
              <a:rPr lang="en-CA" b="0" i="0">
                <a:solidFill>
                  <a:sysClr val="windowText" lastClr="000000"/>
                </a:solidFill>
                <a:effectLst/>
                <a:cs typeface="Arial" panose="020B0604020202020204" pitchFamily="34" charset="0"/>
              </a:rPr>
              <a:t>Cathy Mitchell</a:t>
            </a:r>
          </a:p>
        </p:txBody>
      </p:sp>
      <p:sp>
        <p:nvSpPr>
          <p:cNvPr id="3" name="Rectangle: Rounded Corners 2" descr="Black and white portrait of Program Officer Cathy Mitchell.">
            <a:extLst>
              <a:ext uri="{FF2B5EF4-FFF2-40B4-BE49-F238E27FC236}">
                <a16:creationId xmlns:a16="http://schemas.microsoft.com/office/drawing/2014/main" id="{EC0D2581-35EE-E56E-04AC-E1F2005402E9}"/>
              </a:ext>
            </a:extLst>
          </p:cNvPr>
          <p:cNvSpPr/>
          <p:nvPr/>
        </p:nvSpPr>
        <p:spPr>
          <a:xfrm>
            <a:off x="8594679" y="2050784"/>
            <a:ext cx="1440000" cy="1440000"/>
          </a:xfrm>
          <a:prstGeom prst="roundRect">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412550E1-9EDF-7FBC-3159-C4B3E792C30D}"/>
              </a:ext>
            </a:extLst>
          </p:cNvPr>
          <p:cNvSpPr txBox="1"/>
          <p:nvPr/>
        </p:nvSpPr>
        <p:spPr>
          <a:xfrm>
            <a:off x="5369064" y="5784856"/>
            <a:ext cx="1440000" cy="646331"/>
          </a:xfrm>
          <a:prstGeom prst="rect">
            <a:avLst/>
          </a:prstGeom>
          <a:noFill/>
        </p:spPr>
        <p:txBody>
          <a:bodyPr wrap="square">
            <a:spAutoFit/>
          </a:bodyPr>
          <a:lstStyle/>
          <a:p>
            <a:pPr fontAlgn="base">
              <a:spcAft>
                <a:spcPts val="600"/>
              </a:spcAft>
            </a:pPr>
            <a:r>
              <a:rPr lang="en-CA">
                <a:solidFill>
                  <a:sysClr val="windowText" lastClr="000000"/>
                </a:solidFill>
                <a:cs typeface="Arial" panose="020B0604020202020204" pitchFamily="34" charset="0"/>
              </a:rPr>
              <a:t>Nathalie Rheault</a:t>
            </a:r>
            <a:endParaRPr lang="en-CA" b="0" i="0">
              <a:solidFill>
                <a:sysClr val="windowText" lastClr="000000"/>
              </a:solidFill>
              <a:effectLst/>
              <a:cs typeface="Arial" panose="020B0604020202020204" pitchFamily="34" charset="0"/>
            </a:endParaRPr>
          </a:p>
        </p:txBody>
      </p:sp>
      <p:sp>
        <p:nvSpPr>
          <p:cNvPr id="4" name="Rectangle: Rounded Corners 3" descr="Black and white portrait of Program Officer Nathalie Rheault.">
            <a:extLst>
              <a:ext uri="{FF2B5EF4-FFF2-40B4-BE49-F238E27FC236}">
                <a16:creationId xmlns:a16="http://schemas.microsoft.com/office/drawing/2014/main" id="{1320482F-D420-9E29-8D1B-34E343B185B4}"/>
              </a:ext>
            </a:extLst>
          </p:cNvPr>
          <p:cNvSpPr/>
          <p:nvPr/>
        </p:nvSpPr>
        <p:spPr>
          <a:xfrm>
            <a:off x="5369063" y="4332625"/>
            <a:ext cx="1440000" cy="1440000"/>
          </a:xfrm>
          <a:prstGeom prst="roundRect">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ACF19295-A50C-B077-3EA9-D20F23826C1F}"/>
              </a:ext>
            </a:extLst>
          </p:cNvPr>
          <p:cNvSpPr txBox="1"/>
          <p:nvPr/>
        </p:nvSpPr>
        <p:spPr>
          <a:xfrm>
            <a:off x="6981871" y="5767013"/>
            <a:ext cx="1440000" cy="646331"/>
          </a:xfrm>
          <a:prstGeom prst="rect">
            <a:avLst/>
          </a:prstGeom>
          <a:noFill/>
        </p:spPr>
        <p:txBody>
          <a:bodyPr wrap="square">
            <a:spAutoFit/>
          </a:bodyPr>
          <a:lstStyle/>
          <a:p>
            <a:pPr lvl="0"/>
            <a:r>
              <a:rPr lang="en-CA" b="0" i="0">
                <a:solidFill>
                  <a:sysClr val="windowText" lastClr="000000"/>
                </a:solidFill>
                <a:effectLst/>
                <a:cs typeface="Arial" panose="020B0604020202020204" pitchFamily="34" charset="0"/>
              </a:rPr>
              <a:t>Natalie</a:t>
            </a:r>
            <a:br>
              <a:rPr lang="en-CA" b="0" i="0">
                <a:solidFill>
                  <a:sysClr val="windowText" lastClr="000000"/>
                </a:solidFill>
                <a:effectLst/>
                <a:cs typeface="Arial" panose="020B0604020202020204" pitchFamily="34" charset="0"/>
              </a:rPr>
            </a:br>
            <a:r>
              <a:rPr lang="en-CA" b="0" i="0">
                <a:solidFill>
                  <a:sysClr val="windowText" lastClr="000000"/>
                </a:solidFill>
                <a:effectLst/>
                <a:cs typeface="Arial" panose="020B0604020202020204" pitchFamily="34" charset="0"/>
              </a:rPr>
              <a:t>Roy</a:t>
            </a:r>
            <a:endParaRPr lang="en-CA">
              <a:solidFill>
                <a:sysClr val="windowText" lastClr="000000"/>
              </a:solidFill>
            </a:endParaRPr>
          </a:p>
        </p:txBody>
      </p:sp>
      <p:sp>
        <p:nvSpPr>
          <p:cNvPr id="5" name="Rectangle: Rounded Corners 4" descr="Black and white portrait of Program Officer Natalie Roy.">
            <a:extLst>
              <a:ext uri="{FF2B5EF4-FFF2-40B4-BE49-F238E27FC236}">
                <a16:creationId xmlns:a16="http://schemas.microsoft.com/office/drawing/2014/main" id="{6BF9F020-4D47-7E47-A463-09FEDC424911}"/>
              </a:ext>
            </a:extLst>
          </p:cNvPr>
          <p:cNvSpPr/>
          <p:nvPr/>
        </p:nvSpPr>
        <p:spPr>
          <a:xfrm>
            <a:off x="6981871" y="4332625"/>
            <a:ext cx="1440000" cy="1440000"/>
          </a:xfrm>
          <a:prstGeom prst="roundRect">
            <a:avLst/>
          </a:prstGeom>
          <a:blipFill dpi="0" rotWithShape="1">
            <a:blip r:embed="rId10">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25195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32518"/>
            <a:ext cx="10292042" cy="761986"/>
          </a:xfrm>
        </p:spPr>
        <p:txBody>
          <a:bodyPr lIns="0" tIns="0" rIns="0" bIns="252000" anchor="t"/>
          <a:lstStyle/>
          <a:p>
            <a:pPr>
              <a:lnSpc>
                <a:spcPct val="100000"/>
              </a:lnSpc>
            </a:pPr>
            <a:r>
              <a:rPr lang="en-CA" b="1"/>
              <a:t>Application </a:t>
            </a:r>
            <a:br>
              <a:rPr lang="en-CA" b="1"/>
            </a:br>
            <a:r>
              <a:rPr lang="en-CA" b="1"/>
              <a:t>Assistance</a:t>
            </a:r>
          </a:p>
        </p:txBody>
      </p:sp>
      <p:sp>
        <p:nvSpPr>
          <p:cNvPr id="6" name="Rectangle: Rounded Corners 5">
            <a:extLst>
              <a:ext uri="{FF2B5EF4-FFF2-40B4-BE49-F238E27FC236}">
                <a16:creationId xmlns:a16="http://schemas.microsoft.com/office/drawing/2014/main" id="{AE50942E-28D1-1B30-117F-0606CD2713A6}"/>
              </a:ext>
            </a:extLst>
          </p:cNvPr>
          <p:cNvSpPr/>
          <p:nvPr/>
        </p:nvSpPr>
        <p:spPr>
          <a:xfrm>
            <a:off x="370701" y="2619632"/>
            <a:ext cx="5931243" cy="3830344"/>
          </a:xfrm>
          <a:prstGeom prst="roundRect">
            <a:avLst/>
          </a:prstGeom>
          <a:solidFill>
            <a:srgbClr val="0A8297"/>
          </a:solidFill>
          <a:ln>
            <a:noFill/>
          </a:ln>
        </p:spPr>
        <p:style>
          <a:lnRef idx="0">
            <a:scrgbClr r="0" g="0" b="0"/>
          </a:lnRef>
          <a:fillRef idx="0">
            <a:scrgbClr r="0" g="0" b="0"/>
          </a:fillRef>
          <a:effectRef idx="0">
            <a:scrgbClr r="0" g="0" b="0"/>
          </a:effectRef>
          <a:fontRef idx="minor">
            <a:schemeClr val="lt1"/>
          </a:fontRef>
        </p:style>
        <p:txBody>
          <a:bodyPr rtlCol="0" anchor="ctr"/>
          <a:lstStyle/>
          <a:p>
            <a:pPr marL="0" indent="0">
              <a:buNone/>
            </a:pPr>
            <a:r>
              <a:rPr lang="en-CA" sz="3600" b="1" dirty="0">
                <a:ea typeface="+mn-lt"/>
                <a:cs typeface="+mn-lt"/>
              </a:rPr>
              <a:t>Mentorship Chats</a:t>
            </a:r>
          </a:p>
          <a:p>
            <a:pPr marL="0" lvl="1">
              <a:spcBef>
                <a:spcPts val="600"/>
              </a:spcBef>
              <a:spcAft>
                <a:spcPts val="600"/>
              </a:spcAft>
            </a:pPr>
            <a:r>
              <a:rPr lang="en-CA" sz="3600" dirty="0">
                <a:cs typeface="Calibri" panose="020F0502020204030204"/>
              </a:rPr>
              <a:t>One-on-one, 30-minutes</a:t>
            </a:r>
          </a:p>
          <a:p>
            <a:pPr marL="354013" lvl="1" indent="-354013">
              <a:spcBef>
                <a:spcPts val="600"/>
              </a:spcBef>
              <a:spcAft>
                <a:spcPts val="600"/>
              </a:spcAft>
              <a:buFont typeface="Arial" panose="020B0604020202020204" pitchFamily="34" charset="0"/>
              <a:buChar char="•"/>
            </a:pPr>
            <a:r>
              <a:rPr lang="en-CA" sz="2800" b="1" dirty="0">
                <a:cs typeface="Calibri" panose="020F0502020204030204"/>
              </a:rPr>
              <a:t>Priority groups </a:t>
            </a:r>
            <a:r>
              <a:rPr lang="en-CA" sz="2800" dirty="0">
                <a:cs typeface="Calibri" panose="020F0502020204030204"/>
              </a:rPr>
              <a:t>and </a:t>
            </a:r>
            <a:br>
              <a:rPr lang="en-CA" sz="2800" dirty="0">
                <a:cs typeface="Calibri" panose="020F0502020204030204"/>
              </a:rPr>
            </a:br>
            <a:r>
              <a:rPr lang="en-CA" sz="2800" b="1" dirty="0">
                <a:cs typeface="Calibri" panose="020F0502020204030204"/>
              </a:rPr>
              <a:t>first-time applicants</a:t>
            </a:r>
            <a:r>
              <a:rPr lang="en-CA" sz="2800" dirty="0">
                <a:cs typeface="Calibri" panose="020F0502020204030204"/>
              </a:rPr>
              <a:t>.</a:t>
            </a:r>
          </a:p>
          <a:p>
            <a:pPr marL="354013" lvl="1" indent="-354013">
              <a:spcBef>
                <a:spcPts val="600"/>
              </a:spcBef>
              <a:spcAft>
                <a:spcPts val="600"/>
              </a:spcAft>
              <a:buFont typeface="Arial" panose="020B0604020202020204" pitchFamily="34" charset="0"/>
              <a:buChar char="•"/>
            </a:pPr>
            <a:r>
              <a:rPr lang="en-CA" sz="2800" b="1" dirty="0">
                <a:cs typeface="Calibri" panose="020F0502020204030204"/>
              </a:rPr>
              <a:t>Deadline</a:t>
            </a:r>
            <a:br>
              <a:rPr lang="en-CA" sz="2800" dirty="0">
                <a:cs typeface="Calibri" panose="020F0502020204030204"/>
              </a:rPr>
            </a:br>
            <a:r>
              <a:rPr lang="en-CA" sz="2800" dirty="0">
                <a:cs typeface="Calibri" panose="020F0502020204030204"/>
              </a:rPr>
              <a:t>October 6, 2023, EST</a:t>
            </a:r>
          </a:p>
        </p:txBody>
      </p:sp>
      <p:sp>
        <p:nvSpPr>
          <p:cNvPr id="8" name="Rectangle: Rounded Corners 7">
            <a:extLst>
              <a:ext uri="{FF2B5EF4-FFF2-40B4-BE49-F238E27FC236}">
                <a16:creationId xmlns:a16="http://schemas.microsoft.com/office/drawing/2014/main" id="{AE55617B-6BED-5669-983C-5D5C16299363}"/>
              </a:ext>
            </a:extLst>
          </p:cNvPr>
          <p:cNvSpPr/>
          <p:nvPr/>
        </p:nvSpPr>
        <p:spPr>
          <a:xfrm>
            <a:off x="6598510" y="732518"/>
            <a:ext cx="5235146" cy="5717458"/>
          </a:xfrm>
          <a:prstGeom prst="roundRect">
            <a:avLst/>
          </a:prstGeom>
          <a:solidFill>
            <a:srgbClr val="E51174"/>
          </a:solidFill>
          <a:ln>
            <a:noFill/>
          </a:ln>
        </p:spPr>
        <p:style>
          <a:lnRef idx="0">
            <a:scrgbClr r="0" g="0" b="0"/>
          </a:lnRef>
          <a:fillRef idx="0">
            <a:scrgbClr r="0" g="0" b="0"/>
          </a:fillRef>
          <a:effectRef idx="0">
            <a:scrgbClr r="0" g="0" b="0"/>
          </a:effectRef>
          <a:fontRef idx="minor">
            <a:schemeClr val="lt1"/>
          </a:fontRef>
        </p:style>
        <p:txBody>
          <a:bodyPr rtlCol="0" anchor="ctr"/>
          <a:lstStyle/>
          <a:p>
            <a:pPr marL="0" indent="0">
              <a:buNone/>
            </a:pPr>
            <a:r>
              <a:rPr lang="en-CA" sz="3600" b="1">
                <a:ea typeface="+mn-lt"/>
                <a:cs typeface="+mn-lt"/>
              </a:rPr>
              <a:t>Office Hours</a:t>
            </a:r>
            <a:endParaRPr lang="en-CA" sz="3600">
              <a:ea typeface="+mn-lt"/>
              <a:cs typeface="+mn-lt"/>
            </a:endParaRPr>
          </a:p>
          <a:p>
            <a:pPr marL="0" lvl="1">
              <a:spcBef>
                <a:spcPts val="600"/>
              </a:spcBef>
              <a:spcAft>
                <a:spcPts val="600"/>
              </a:spcAft>
            </a:pPr>
            <a:r>
              <a:rPr lang="en-CA" sz="3600">
                <a:ea typeface="Arial" panose="020B0604020202020204" pitchFamily="34" charset="0"/>
                <a:cs typeface="Calibri"/>
              </a:rPr>
              <a:t>Drop-in question period open to everyone, 1hr</a:t>
            </a:r>
          </a:p>
          <a:p>
            <a:pPr marL="363538" lvl="1" indent="-354013">
              <a:spcBef>
                <a:spcPts val="600"/>
              </a:spcBef>
              <a:spcAft>
                <a:spcPts val="600"/>
              </a:spcAft>
              <a:buFont typeface="Arial" panose="020B0604020202020204" pitchFamily="34" charset="0"/>
              <a:buChar char="•"/>
            </a:pPr>
            <a:r>
              <a:rPr lang="en-CA" sz="2800">
                <a:ea typeface="Arial" panose="020B0604020202020204" pitchFamily="34" charset="0"/>
                <a:cs typeface="Calibri"/>
              </a:rPr>
              <a:t>October 18, 11 a.m. EDT</a:t>
            </a:r>
          </a:p>
          <a:p>
            <a:pPr marL="363538" lvl="1" indent="-354013">
              <a:spcBef>
                <a:spcPts val="600"/>
              </a:spcBef>
              <a:spcAft>
                <a:spcPts val="600"/>
              </a:spcAft>
              <a:buFont typeface="Arial" panose="020B0604020202020204" pitchFamily="34" charset="0"/>
              <a:buChar char="•"/>
            </a:pPr>
            <a:r>
              <a:rPr lang="en-CA" sz="2800">
                <a:ea typeface="Arial" panose="020B0604020202020204" pitchFamily="34" charset="0"/>
                <a:cs typeface="Calibri"/>
              </a:rPr>
              <a:t>October 25, 12 p.m. EDT</a:t>
            </a:r>
          </a:p>
          <a:p>
            <a:pPr marL="363538" lvl="1" indent="-354013">
              <a:spcBef>
                <a:spcPts val="600"/>
              </a:spcBef>
              <a:spcAft>
                <a:spcPts val="600"/>
              </a:spcAft>
              <a:buFont typeface="Arial" panose="020B0604020202020204" pitchFamily="34" charset="0"/>
              <a:buChar char="•"/>
            </a:pPr>
            <a:r>
              <a:rPr lang="en-CA" sz="2800">
                <a:ea typeface="Arial" panose="020B0604020202020204" pitchFamily="34" charset="0"/>
                <a:cs typeface="Calibri"/>
              </a:rPr>
              <a:t>November 1, 1 p.m. EDT</a:t>
            </a:r>
          </a:p>
          <a:p>
            <a:pPr marL="363538" lvl="1" indent="-354013">
              <a:spcBef>
                <a:spcPts val="600"/>
              </a:spcBef>
              <a:spcAft>
                <a:spcPts val="600"/>
              </a:spcAft>
              <a:buFont typeface="Arial" panose="020B0604020202020204" pitchFamily="34" charset="0"/>
              <a:buChar char="•"/>
            </a:pPr>
            <a:r>
              <a:rPr lang="en-CA" sz="2800">
                <a:ea typeface="Arial" panose="020B0604020202020204" pitchFamily="34" charset="0"/>
                <a:cs typeface="Calibri"/>
              </a:rPr>
              <a:t>November 8, 2 p.m. EST</a:t>
            </a:r>
          </a:p>
          <a:p>
            <a:pPr marL="363538" lvl="1" indent="-354013">
              <a:spcBef>
                <a:spcPts val="600"/>
              </a:spcBef>
              <a:spcAft>
                <a:spcPts val="600"/>
              </a:spcAft>
              <a:buFont typeface="Arial" panose="020B0604020202020204" pitchFamily="34" charset="0"/>
              <a:buChar char="•"/>
            </a:pPr>
            <a:r>
              <a:rPr lang="en-CA" sz="2800">
                <a:ea typeface="Arial" panose="020B0604020202020204" pitchFamily="34" charset="0"/>
                <a:cs typeface="Calibri"/>
              </a:rPr>
              <a:t>November 15, 3 p.m. EST</a:t>
            </a:r>
            <a:endParaRPr lang="en-CA" sz="2800" b="1">
              <a:ea typeface="Arial" panose="020B0604020202020204" pitchFamily="34" charset="0"/>
              <a:cs typeface="Calibri"/>
            </a:endParaRPr>
          </a:p>
        </p:txBody>
      </p:sp>
    </p:spTree>
    <p:extLst>
      <p:ext uri="{BB962C8B-B14F-4D97-AF65-F5344CB8AC3E}">
        <p14:creationId xmlns:p14="http://schemas.microsoft.com/office/powerpoint/2010/main" val="1283801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85E2D43E-4B98-8E67-6D51-645F93B72DB5}"/>
              </a:ext>
            </a:extLst>
          </p:cNvPr>
          <p:cNvSpPr txBox="1">
            <a:spLocks noGrp="1"/>
          </p:cNvSpPr>
          <p:nvPr>
            <p:ph type="title" idx="4294967295"/>
          </p:nvPr>
        </p:nvSpPr>
        <p:spPr>
          <a:xfrm>
            <a:off x="755168" y="695235"/>
            <a:ext cx="10314793" cy="86235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4800" b="1" i="0" u="none" strike="noStrike" kern="1200" cap="none" spc="0" normalizeH="0" baseline="0" noProof="0">
                <a:ln>
                  <a:noFill/>
                </a:ln>
                <a:solidFill>
                  <a:schemeClr val="tx1"/>
                </a:solidFill>
                <a:effectLst/>
                <a:uLnTx/>
                <a:uFillTx/>
                <a:latin typeface="+mn-lt"/>
                <a:ea typeface="+mn-ea"/>
                <a:cs typeface="+mn-cs"/>
              </a:rPr>
              <a:t>Question and Answer Period</a:t>
            </a:r>
          </a:p>
        </p:txBody>
      </p:sp>
      <p:sp>
        <p:nvSpPr>
          <p:cNvPr id="13" name="TextBox 12">
            <a:extLst>
              <a:ext uri="{FF2B5EF4-FFF2-40B4-BE49-F238E27FC236}">
                <a16:creationId xmlns:a16="http://schemas.microsoft.com/office/drawing/2014/main" id="{B3B1ABEE-7B12-3DC1-3B32-0CC8019EB1D2}"/>
              </a:ext>
            </a:extLst>
          </p:cNvPr>
          <p:cNvSpPr txBox="1"/>
          <p:nvPr/>
        </p:nvSpPr>
        <p:spPr>
          <a:xfrm>
            <a:off x="755169" y="1522540"/>
            <a:ext cx="9432185" cy="2917111"/>
          </a:xfrm>
          <a:prstGeom prst="roundRect">
            <a:avLst/>
          </a:prstGeom>
          <a:solidFill>
            <a:srgbClr val="A540F2"/>
          </a:solidFill>
        </p:spPr>
        <p:txBody>
          <a:bodyPr wrap="square" lIns="91440" tIns="45720" rIns="91440" bIns="45720" rtlCol="0" anchor="t">
            <a:spAutoFit/>
          </a:bodyPr>
          <a:lstStyle/>
          <a:p>
            <a:pPr>
              <a:spcAft>
                <a:spcPts val="1000"/>
              </a:spcAft>
            </a:pPr>
            <a:r>
              <a:rPr lang="en-CA" sz="3600" b="1">
                <a:solidFill>
                  <a:schemeClr val="bg1"/>
                </a:solidFill>
              </a:rPr>
              <a:t>Resources</a:t>
            </a:r>
          </a:p>
          <a:p>
            <a:pPr marL="356870" indent="-356870">
              <a:spcAft>
                <a:spcPts val="1000"/>
              </a:spcAft>
              <a:buFont typeface="Arial" panose="020B0604020202020204" pitchFamily="34" charset="0"/>
              <a:buChar char="•"/>
            </a:pPr>
            <a:r>
              <a:rPr lang="en-CA" sz="2400" b="1">
                <a:solidFill>
                  <a:schemeClr val="bg1"/>
                </a:solidFill>
                <a:latin typeface="+mj-l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Creating Engaging Online Experiences </a:t>
            </a:r>
            <a:endParaRPr lang="en-CA" sz="2400" b="1">
              <a:solidFill>
                <a:schemeClr val="bg1"/>
              </a:solidFill>
              <a:latin typeface="+mj-lt"/>
              <a:ea typeface="Calibri" panose="020F0502020204030204" pitchFamily="34" charset="0"/>
              <a:cs typeface="Arial" panose="020B0604020202020204" pitchFamily="34" charset="0"/>
            </a:endParaRPr>
          </a:p>
          <a:p>
            <a:pPr marL="356870" indent="-356870">
              <a:spcAft>
                <a:spcPts val="1000"/>
              </a:spcAft>
              <a:buFont typeface="Arial" panose="020B0604020202020204" pitchFamily="34" charset="0"/>
              <a:buChar char="•"/>
            </a:pPr>
            <a:r>
              <a:rPr lang="en-CA" sz="2400">
                <a:solidFill>
                  <a:schemeClr val="bg1"/>
                </a:solidFill>
                <a:ea typeface="Arial" panose="020B0604020202020204" pitchFamily="34" charset="0"/>
                <a:cs typeface="Calibri"/>
                <a:hlinkClick r:id="rId4">
                  <a:extLst>
                    <a:ext uri="{A12FA001-AC4F-418D-AE19-62706E023703}">
                      <ahyp:hlinkClr xmlns:ahyp="http://schemas.microsoft.com/office/drawing/2018/hyperlinkcolor" val="tx"/>
                    </a:ext>
                  </a:extLst>
                </a:hlinkClick>
              </a:rPr>
              <a:t>Proposal Questions &amp; Tips</a:t>
            </a:r>
            <a:r>
              <a:rPr lang="en-CA" sz="2400">
                <a:solidFill>
                  <a:schemeClr val="bg1"/>
                </a:solidFill>
                <a:ea typeface="Arial" panose="020B0604020202020204" pitchFamily="34" charset="0"/>
                <a:cs typeface="Calibri"/>
              </a:rPr>
              <a:t> section</a:t>
            </a:r>
          </a:p>
          <a:p>
            <a:pPr marL="357188" indent="-357188">
              <a:spcAft>
                <a:spcPts val="1000"/>
              </a:spcAft>
              <a:buFont typeface="Arial" panose="020B0604020202020204" pitchFamily="34" charset="0"/>
              <a:buChar char="•"/>
            </a:pPr>
            <a:r>
              <a:rPr lang="en-CA" sz="2400">
                <a:solidFill>
                  <a:schemeClr val="bg1"/>
                </a:solidFill>
                <a:ea typeface="Arial" panose="020B0604020202020204" pitchFamily="34" charset="0"/>
                <a:cs typeface="Calibri"/>
                <a:hlinkClick r:id="rId5">
                  <a:extLst>
                    <a:ext uri="{A12FA001-AC4F-418D-AE19-62706E023703}">
                      <ahyp:hlinkClr xmlns:ahyp="http://schemas.microsoft.com/office/drawing/2018/hyperlinkcolor" val="tx"/>
                    </a:ext>
                  </a:extLst>
                </a:hlinkClick>
              </a:rPr>
              <a:t>Application Resources </a:t>
            </a:r>
            <a:r>
              <a:rPr lang="en-CA" sz="2400">
                <a:solidFill>
                  <a:schemeClr val="bg1"/>
                </a:solidFill>
                <a:ea typeface="Arial" panose="020B0604020202020204" pitchFamily="34" charset="0"/>
                <a:cs typeface="Calibri"/>
              </a:rPr>
              <a:t>section</a:t>
            </a:r>
          </a:p>
          <a:p>
            <a:pPr marL="357188" indent="-357188">
              <a:spcAft>
                <a:spcPts val="1000"/>
              </a:spcAft>
              <a:buFont typeface="Arial" panose="020B0604020202020204" pitchFamily="34" charset="0"/>
              <a:buChar char="•"/>
            </a:pPr>
            <a:r>
              <a:rPr lang="en-CA" sz="2400">
                <a:solidFill>
                  <a:schemeClr val="bg1"/>
                </a:solidFill>
                <a:ea typeface="Arial" panose="020B0604020202020204" pitchFamily="34" charset="0"/>
                <a:cs typeface="Calibri"/>
              </a:rPr>
              <a:t>Be inspired by other </a:t>
            </a:r>
            <a:r>
              <a:rPr lang="en-CA" sz="2400">
                <a:solidFill>
                  <a:schemeClr val="bg1"/>
                </a:solidFill>
                <a:ea typeface="Arial" panose="020B0604020202020204" pitchFamily="34" charset="0"/>
                <a:cs typeface="Calibri"/>
                <a:hlinkClick r:id="rId6">
                  <a:extLst>
                    <a:ext uri="{A12FA001-AC4F-418D-AE19-62706E023703}">
                      <ahyp:hlinkClr xmlns:ahyp="http://schemas.microsoft.com/office/drawing/2018/hyperlinkcolor" val="tx"/>
                    </a:ext>
                  </a:extLst>
                </a:hlinkClick>
              </a:rPr>
              <a:t>Digital Projects</a:t>
            </a:r>
            <a:endParaRPr lang="en-CA" sz="2400">
              <a:solidFill>
                <a:schemeClr val="bg1"/>
              </a:solidFill>
              <a:ea typeface="Arial" panose="020B0604020202020204" pitchFamily="34" charset="0"/>
              <a:cs typeface="Calibri"/>
            </a:endParaRPr>
          </a:p>
        </p:txBody>
      </p:sp>
      <p:sp>
        <p:nvSpPr>
          <p:cNvPr id="16" name="TextBox 15">
            <a:extLst>
              <a:ext uri="{FF2B5EF4-FFF2-40B4-BE49-F238E27FC236}">
                <a16:creationId xmlns:a16="http://schemas.microsoft.com/office/drawing/2014/main" id="{23CD9E39-7365-4F07-F030-235507F85D6F}"/>
              </a:ext>
            </a:extLst>
          </p:cNvPr>
          <p:cNvSpPr txBox="1"/>
          <p:nvPr/>
        </p:nvSpPr>
        <p:spPr>
          <a:xfrm>
            <a:off x="755167" y="4584071"/>
            <a:ext cx="6042675" cy="1674217"/>
          </a:xfrm>
          <a:prstGeom prst="roundRect">
            <a:avLst/>
          </a:prstGeom>
          <a:solidFill>
            <a:srgbClr val="46CC7E"/>
          </a:solidFill>
        </p:spPr>
        <p:txBody>
          <a:bodyPr wrap="square" lIns="91440" tIns="45720" rIns="91440" bIns="45720" rtlCol="0" anchor="t">
            <a:spAutoFit/>
          </a:bodyPr>
          <a:lstStyle/>
          <a:p>
            <a:pPr>
              <a:spcAft>
                <a:spcPts val="1000"/>
              </a:spcAft>
            </a:pPr>
            <a:r>
              <a:rPr lang="en-CA" sz="3600" b="1">
                <a:ea typeface="+mn-lt"/>
                <a:cs typeface="+mn-lt"/>
              </a:rPr>
              <a:t>Questions</a:t>
            </a:r>
            <a:endParaRPr lang="en-CA" sz="2400">
              <a:cs typeface="Arial" panose="020B0604020202020204" pitchFamily="34" charset="0"/>
            </a:endParaRPr>
          </a:p>
          <a:p>
            <a:pPr marL="342900" indent="-342900">
              <a:buFont typeface="Arial" panose="020B0604020202020204" pitchFamily="34" charset="0"/>
              <a:buChar char="•"/>
            </a:pPr>
            <a:r>
              <a:rPr lang="en-CA" sz="2400">
                <a:cs typeface="Arial" panose="020B0604020202020204" pitchFamily="34" charset="0"/>
              </a:rPr>
              <a:t>Consult our </a:t>
            </a:r>
            <a:r>
              <a:rPr lang="en-CA" sz="2400">
                <a:solidFill>
                  <a:srgbClr val="10238B"/>
                </a:solidFill>
                <a:cs typeface="Arial" panose="020B0604020202020204" pitchFamily="34" charset="0"/>
                <a:hlinkClick r:id="rId7">
                  <a:extLst>
                    <a:ext uri="{A12FA001-AC4F-418D-AE19-62706E023703}">
                      <ahyp:hlinkClr xmlns:ahyp="http://schemas.microsoft.com/office/drawing/2018/hyperlinkcolor" val="tx"/>
                    </a:ext>
                  </a:extLst>
                </a:hlinkClick>
              </a:rPr>
              <a:t>online FAQ</a:t>
            </a:r>
            <a:endParaRPr lang="en-CA" sz="2400">
              <a:solidFill>
                <a:srgbClr val="10238B"/>
              </a:solidFill>
              <a:cs typeface="Arial" panose="020B0604020202020204" pitchFamily="34" charset="0"/>
            </a:endParaRPr>
          </a:p>
          <a:p>
            <a:pPr marL="342900" indent="-342900">
              <a:buFont typeface="Arial" panose="020B0604020202020204" pitchFamily="34" charset="0"/>
              <a:buChar char="•"/>
            </a:pPr>
            <a:r>
              <a:rPr lang="en-CA" sz="2400">
                <a:cs typeface="Arial" panose="020B0604020202020204" pitchFamily="34" charset="0"/>
              </a:rPr>
              <a:t>Contact us: </a:t>
            </a:r>
            <a:r>
              <a:rPr lang="en-CA" sz="2400">
                <a:solidFill>
                  <a:srgbClr val="10238B"/>
                </a:solidFill>
                <a:cs typeface="Arial" panose="020B0604020202020204" pitchFamily="34" charset="0"/>
                <a:hlinkClick r:id="rId8">
                  <a:extLst>
                    <a:ext uri="{A12FA001-AC4F-418D-AE19-62706E023703}">
                      <ahyp:hlinkClr xmlns:ahyp="http://schemas.microsoft.com/office/drawing/2018/hyperlinkcolor" val="tx"/>
                    </a:ext>
                  </a:extLst>
                </a:hlinkClick>
              </a:rPr>
              <a:t>proposals@digitalmuseums.ca</a:t>
            </a:r>
            <a:r>
              <a:rPr lang="en-CA" sz="2400">
                <a:solidFill>
                  <a:srgbClr val="10238B"/>
                </a:solidFill>
                <a:cs typeface="Arial" panose="020B0604020202020204" pitchFamily="34" charset="0"/>
              </a:rPr>
              <a:t> </a:t>
            </a:r>
          </a:p>
        </p:txBody>
      </p:sp>
    </p:spTree>
    <p:extLst>
      <p:ext uri="{BB962C8B-B14F-4D97-AF65-F5344CB8AC3E}">
        <p14:creationId xmlns:p14="http://schemas.microsoft.com/office/powerpoint/2010/main" val="301722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EF9F8E-ADBC-4440-A0A7-ACA933B56F6D}"/>
              </a:ext>
            </a:extLst>
          </p:cNvPr>
          <p:cNvSpPr>
            <a:spLocks noGrp="1"/>
          </p:cNvSpPr>
          <p:nvPr>
            <p:ph type="title" idx="4294967295"/>
          </p:nvPr>
        </p:nvSpPr>
        <p:spPr>
          <a:xfrm>
            <a:off x="719999" y="691543"/>
            <a:ext cx="4344370" cy="501351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6000"/>
              </a:lnSpc>
              <a:spcBef>
                <a:spcPts val="1000"/>
              </a:spcBef>
              <a:spcAft>
                <a:spcPts val="0"/>
              </a:spcAft>
              <a:buClrTx/>
              <a:buSzTx/>
              <a:buFont typeface="Arial" panose="020B0604020202020204" pitchFamily="34" charset="0"/>
              <a:buNone/>
              <a:tabLst/>
              <a:defRPr/>
            </a:pPr>
            <a:r>
              <a:rPr kumimoji="0" lang="en-CA" sz="4800" b="1" i="0" u="none" strike="noStrike" kern="1200" cap="none" spc="0" normalizeH="0" baseline="0" noProof="0">
                <a:ln>
                  <a:noFill/>
                </a:ln>
                <a:solidFill>
                  <a:schemeClr val="bg1"/>
                </a:solidFill>
                <a:effectLst/>
                <a:uLnTx/>
                <a:uFillTx/>
                <a:latin typeface="+mj-lt"/>
                <a:ea typeface="Inter medium" panose="02000603000000020004" pitchFamily="50" charset="0"/>
                <a:cs typeface="Inter medium" panose="02000603000000020004" pitchFamily="50" charset="0"/>
              </a:rPr>
              <a:t>Thank you </a:t>
            </a:r>
            <a:br>
              <a:rPr kumimoji="0" lang="en-CA" sz="4800" b="1" i="0" u="none" strike="noStrike" kern="1200" cap="none" spc="0" normalizeH="0" baseline="0" noProof="0">
                <a:ln>
                  <a:noFill/>
                </a:ln>
                <a:solidFill>
                  <a:schemeClr val="bg1"/>
                </a:solidFill>
                <a:effectLst/>
                <a:uLnTx/>
                <a:uFillTx/>
                <a:latin typeface="+mj-lt"/>
                <a:ea typeface="Inter medium" panose="02000603000000020004" pitchFamily="50" charset="0"/>
                <a:cs typeface="Inter medium" panose="02000603000000020004" pitchFamily="50" charset="0"/>
              </a:rPr>
            </a:br>
            <a:r>
              <a:rPr kumimoji="0" lang="en-CA" sz="4800" b="1" i="0" u="none" strike="noStrike" kern="1200" cap="none" spc="0" normalizeH="0" baseline="0" noProof="0">
                <a:ln>
                  <a:noFill/>
                </a:ln>
                <a:solidFill>
                  <a:schemeClr val="bg1"/>
                </a:solidFill>
                <a:effectLst/>
                <a:uLnTx/>
                <a:uFillTx/>
                <a:latin typeface="+mj-lt"/>
                <a:ea typeface="Inter medium" panose="02000603000000020004" pitchFamily="50" charset="0"/>
                <a:cs typeface="Inter medium" panose="02000603000000020004" pitchFamily="50" charset="0"/>
              </a:rPr>
              <a:t>and good luck!</a:t>
            </a:r>
          </a:p>
        </p:txBody>
      </p:sp>
      <p:sp>
        <p:nvSpPr>
          <p:cNvPr id="4" name="TextBox 3">
            <a:extLst>
              <a:ext uri="{FF2B5EF4-FFF2-40B4-BE49-F238E27FC236}">
                <a16:creationId xmlns:a16="http://schemas.microsoft.com/office/drawing/2014/main" id="{627DB1A4-AABC-7226-774E-EEF25C14B8ED}"/>
              </a:ext>
            </a:extLst>
          </p:cNvPr>
          <p:cNvSpPr txBox="1"/>
          <p:nvPr/>
        </p:nvSpPr>
        <p:spPr>
          <a:xfrm>
            <a:off x="719999" y="4634123"/>
            <a:ext cx="3535478" cy="1532334"/>
          </a:xfrm>
          <a:prstGeom prst="roundRect">
            <a:avLst/>
          </a:prstGeom>
          <a:solidFill>
            <a:srgbClr val="46CC7E"/>
          </a:solidFill>
        </p:spPr>
        <p:txBody>
          <a:bodyPr wrap="square">
            <a:spAutoFit/>
          </a:bodyPr>
          <a:lstStyle/>
          <a:p>
            <a:r>
              <a:rPr lang="en-CA" sz="2800" b="1">
                <a:latin typeface="+mj-lt"/>
              </a:rPr>
              <a:t>Apply by</a:t>
            </a:r>
            <a:br>
              <a:rPr lang="en-CA" sz="2800" b="1">
                <a:latin typeface="+mj-lt"/>
              </a:rPr>
            </a:br>
            <a:r>
              <a:rPr lang="en-CA" sz="2800" b="1">
                <a:latin typeface="+mj-lt"/>
              </a:rPr>
              <a:t>December 1, 2023, 5 pm EST</a:t>
            </a:r>
            <a:endParaRPr lang="en-CA" sz="2800">
              <a:latin typeface="+mj-lt"/>
            </a:endParaRPr>
          </a:p>
        </p:txBody>
      </p:sp>
    </p:spTree>
    <p:extLst>
      <p:ext uri="{BB962C8B-B14F-4D97-AF65-F5344CB8AC3E}">
        <p14:creationId xmlns:p14="http://schemas.microsoft.com/office/powerpoint/2010/main" val="2363348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32519"/>
            <a:ext cx="10295237" cy="1115332"/>
          </a:xfrm>
        </p:spPr>
        <p:txBody>
          <a:bodyPr/>
          <a:lstStyle/>
          <a:p>
            <a:r>
              <a:rPr lang="en-CA" b="1"/>
              <a:t>Digital Museums Canada</a:t>
            </a:r>
          </a:p>
        </p:txBody>
      </p:sp>
      <p:sp>
        <p:nvSpPr>
          <p:cNvPr id="3" name="Text Placeholder 2">
            <a:extLst>
              <a:ext uri="{FF2B5EF4-FFF2-40B4-BE49-F238E27FC236}">
                <a16:creationId xmlns:a16="http://schemas.microsoft.com/office/drawing/2014/main" id="{273AA511-A876-0EB9-35F3-0B8FBE49D6DE}"/>
              </a:ext>
            </a:extLst>
          </p:cNvPr>
          <p:cNvSpPr txBox="1">
            <a:spLocks/>
          </p:cNvSpPr>
          <p:nvPr/>
        </p:nvSpPr>
        <p:spPr>
          <a:xfrm>
            <a:off x="700424" y="1714478"/>
            <a:ext cx="10791154" cy="441100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6870" indent="-356870">
              <a:lnSpc>
                <a:spcPct val="100000"/>
              </a:lnSpc>
            </a:pPr>
            <a:r>
              <a:rPr lang="en-CA" sz="3200">
                <a:ea typeface="Times New Roman" panose="02020603050405020304" pitchFamily="18" charset="0"/>
              </a:rPr>
              <a:t>National </a:t>
            </a:r>
            <a:r>
              <a:rPr lang="en-CA" sz="3200" b="1">
                <a:ea typeface="Times New Roman" panose="02020603050405020304" pitchFamily="18" charset="0"/>
              </a:rPr>
              <a:t>investment</a:t>
            </a:r>
            <a:r>
              <a:rPr lang="en-CA" sz="3200">
                <a:ea typeface="Times New Roman" panose="02020603050405020304" pitchFamily="18" charset="0"/>
              </a:rPr>
              <a:t> program available to </a:t>
            </a:r>
            <a:r>
              <a:rPr lang="en-CA" sz="3200" b="1">
                <a:ea typeface="Times New Roman" panose="02020603050405020304" pitchFamily="18" charset="0"/>
              </a:rPr>
              <a:t>Canadian museums, heritage, cultural, and Indigenous organizations </a:t>
            </a:r>
            <a:r>
              <a:rPr lang="en-CA" sz="3200">
                <a:ea typeface="Times New Roman" panose="02020603050405020304" pitchFamily="18" charset="0"/>
              </a:rPr>
              <a:t>to produce digital projects</a:t>
            </a:r>
            <a:endParaRPr lang="en-CA" sz="3200" b="1">
              <a:ea typeface="Times New Roman" panose="02020603050405020304" pitchFamily="18" charset="0"/>
            </a:endParaRPr>
          </a:p>
          <a:p>
            <a:pPr marL="356870" indent="-356870">
              <a:lnSpc>
                <a:spcPct val="100000"/>
              </a:lnSpc>
            </a:pPr>
            <a:r>
              <a:rPr lang="en-CA" sz="3200" b="0">
                <a:effectLst/>
              </a:rPr>
              <a:t>Digital capacity building</a:t>
            </a:r>
          </a:p>
          <a:p>
            <a:pPr marL="356870" indent="-356870">
              <a:lnSpc>
                <a:spcPct val="100000"/>
              </a:lnSpc>
            </a:pPr>
            <a:r>
              <a:rPr lang="en-CA" sz="3200">
                <a:ea typeface="Times New Roman" panose="02020603050405020304" pitchFamily="18" charset="0"/>
              </a:rPr>
              <a:t>$ 2.2 million annual funding</a:t>
            </a:r>
          </a:p>
          <a:p>
            <a:pPr marL="356870" indent="-356870">
              <a:lnSpc>
                <a:spcPct val="100000"/>
              </a:lnSpc>
            </a:pPr>
            <a:r>
              <a:rPr lang="en-CA" sz="3200">
                <a:ea typeface="Times New Roman" panose="02020603050405020304" pitchFamily="18" charset="0"/>
              </a:rPr>
              <a:t>Arms-length Advisory Committee</a:t>
            </a:r>
            <a:endParaRPr lang="en-CA" sz="3200" b="1">
              <a:ea typeface="Times New Roman" panose="02020603050405020304" pitchFamily="18" charset="0"/>
            </a:endParaRPr>
          </a:p>
          <a:p>
            <a:pPr marL="356870" indent="-356870">
              <a:lnSpc>
                <a:spcPct val="100000"/>
              </a:lnSpc>
            </a:pPr>
            <a:r>
              <a:rPr lang="en-CA" sz="3200" b="1"/>
              <a:t>Core values</a:t>
            </a:r>
            <a:r>
              <a:rPr lang="en-CA" sz="3200"/>
              <a:t>: accessibility, user-centred, bilingualism</a:t>
            </a:r>
            <a:endParaRPr lang="en-CA" sz="3200" b="0">
              <a:effectLst/>
            </a:endParaRPr>
          </a:p>
          <a:p>
            <a:pPr marL="0" indent="0">
              <a:buNone/>
            </a:pPr>
            <a:endParaRPr lang="en-CA" sz="3600" b="1">
              <a:cs typeface="Calibri" panose="020F0502020204030204"/>
            </a:endParaRPr>
          </a:p>
          <a:p>
            <a:pPr marL="0" indent="0">
              <a:buNone/>
            </a:pPr>
            <a:endParaRPr lang="fr-CA" sz="3600">
              <a:cs typeface="Calibri" panose="020F0502020204030204"/>
            </a:endParaRPr>
          </a:p>
        </p:txBody>
      </p:sp>
    </p:spTree>
    <p:extLst>
      <p:ext uri="{BB962C8B-B14F-4D97-AF65-F5344CB8AC3E}">
        <p14:creationId xmlns:p14="http://schemas.microsoft.com/office/powerpoint/2010/main" val="1346500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8A6AFAC-A506-43B2-B296-E910F7570344}"/>
              </a:ext>
            </a:extLst>
          </p:cNvPr>
          <p:cNvSpPr>
            <a:spLocks noGrp="1"/>
          </p:cNvSpPr>
          <p:nvPr>
            <p:ph type="title"/>
          </p:nvPr>
        </p:nvSpPr>
        <p:spPr>
          <a:xfrm>
            <a:off x="583193" y="732519"/>
            <a:ext cx="10791154" cy="1064198"/>
          </a:xfrm>
        </p:spPr>
        <p:txBody>
          <a:bodyPr/>
          <a:lstStyle/>
          <a:p>
            <a:r>
              <a:rPr lang="en-CA" b="1"/>
              <a:t>Our Commitment to Equity</a:t>
            </a:r>
          </a:p>
        </p:txBody>
      </p:sp>
      <p:sp>
        <p:nvSpPr>
          <p:cNvPr id="6" name="TextBox 5" descr="List of Priority Groups">
            <a:extLst>
              <a:ext uri="{FF2B5EF4-FFF2-40B4-BE49-F238E27FC236}">
                <a16:creationId xmlns:a16="http://schemas.microsoft.com/office/drawing/2014/main" id="{12717C3A-637E-CCD9-2503-1080860BB2F6}"/>
              </a:ext>
              <a:ext uri="{C183D7F6-B498-43B3-948B-1728B52AA6E4}">
                <adec:decorative xmlns:adec="http://schemas.microsoft.com/office/drawing/2017/decorative" val="0"/>
              </a:ext>
            </a:extLst>
          </p:cNvPr>
          <p:cNvSpPr txBox="1"/>
          <p:nvPr/>
        </p:nvSpPr>
        <p:spPr>
          <a:xfrm>
            <a:off x="583193" y="1885594"/>
            <a:ext cx="10308657" cy="3939540"/>
          </a:xfrm>
          <a:prstGeom prst="rect">
            <a:avLst/>
          </a:prstGeom>
          <a:noFill/>
        </p:spPr>
        <p:txBody>
          <a:bodyPr wrap="square" rtlCol="0">
            <a:spAutoFit/>
          </a:bodyPr>
          <a:lstStyle/>
          <a:p>
            <a:pPr marL="0" indent="0">
              <a:buNone/>
            </a:pPr>
            <a:r>
              <a:rPr lang="en-CA" sz="3600">
                <a:cs typeface="Calibri" panose="020F0502020204030204"/>
              </a:rPr>
              <a:t>Priority groups</a:t>
            </a:r>
          </a:p>
          <a:p>
            <a:pPr marL="914400" lvl="1" indent="-457200">
              <a:buFont typeface="Arial" panose="020B0604020202020204" pitchFamily="34" charset="0"/>
              <a:buChar char="•"/>
            </a:pPr>
            <a:r>
              <a:rPr lang="en-CA" sz="2800">
                <a:cs typeface="Calibri" panose="020F0502020204030204"/>
              </a:rPr>
              <a:t>First Nations, Inuit and/or Métis;</a:t>
            </a:r>
          </a:p>
          <a:p>
            <a:pPr marL="914400" lvl="1" indent="-457200">
              <a:buFont typeface="Arial" panose="020B0604020202020204" pitchFamily="34" charset="0"/>
              <a:buChar char="•"/>
            </a:pPr>
            <a:r>
              <a:rPr lang="en-CA" sz="2800">
                <a:cs typeface="Calibri" panose="020F0502020204030204"/>
              </a:rPr>
              <a:t>official language minority communities;</a:t>
            </a:r>
          </a:p>
          <a:p>
            <a:pPr marL="914400" lvl="1" indent="-457200">
              <a:buFont typeface="Arial" panose="020B0604020202020204" pitchFamily="34" charset="0"/>
              <a:buChar char="•"/>
            </a:pPr>
            <a:r>
              <a:rPr lang="en-CA" sz="2800">
                <a:cs typeface="Calibri" panose="020F0502020204030204"/>
              </a:rPr>
              <a:t>people who are Deaf, deafened, or hard of hearing;</a:t>
            </a:r>
          </a:p>
          <a:p>
            <a:pPr marL="914400" lvl="1" indent="-457200">
              <a:buFont typeface="Arial" panose="020B0604020202020204" pitchFamily="34" charset="0"/>
              <a:buChar char="•"/>
            </a:pPr>
            <a:r>
              <a:rPr lang="en-CA" sz="2800">
                <a:cs typeface="Calibri" panose="020F0502020204030204"/>
              </a:rPr>
              <a:t>persons with disabilities;</a:t>
            </a:r>
          </a:p>
          <a:p>
            <a:pPr marL="914400" lvl="1" indent="-457200">
              <a:buFont typeface="Arial" panose="020B0604020202020204" pitchFamily="34" charset="0"/>
              <a:buChar char="•"/>
            </a:pPr>
            <a:r>
              <a:rPr lang="en-CA" sz="2800">
                <a:cs typeface="Calibri" panose="020F0502020204030204"/>
              </a:rPr>
              <a:t>2SLGBTQI+ and gender-diverse communities;</a:t>
            </a:r>
          </a:p>
          <a:p>
            <a:pPr marL="914400" lvl="1" indent="-457200">
              <a:buFont typeface="Arial" panose="020B0604020202020204" pitchFamily="34" charset="0"/>
              <a:buChar char="•"/>
            </a:pPr>
            <a:r>
              <a:rPr lang="en-CA" sz="2800">
                <a:cs typeface="Calibri" panose="020F0502020204030204"/>
              </a:rPr>
              <a:t>Black communities;</a:t>
            </a:r>
          </a:p>
          <a:p>
            <a:pPr marL="914400" lvl="1" indent="-457200">
              <a:buFont typeface="Arial" panose="020B0604020202020204" pitchFamily="34" charset="0"/>
              <a:buChar char="•"/>
            </a:pPr>
            <a:r>
              <a:rPr lang="en-CA" sz="2800">
                <a:cs typeface="Calibri" panose="020F0502020204030204"/>
              </a:rPr>
              <a:t>racialized communities; or another equity-deserving group.</a:t>
            </a:r>
          </a:p>
          <a:p>
            <a:endParaRPr lang="fr-CA"/>
          </a:p>
        </p:txBody>
      </p:sp>
    </p:spTree>
    <p:extLst>
      <p:ext uri="{BB962C8B-B14F-4D97-AF65-F5344CB8AC3E}">
        <p14:creationId xmlns:p14="http://schemas.microsoft.com/office/powerpoint/2010/main" val="1969369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B8B346-E5A4-422E-839E-372E1AFD61F9}"/>
              </a:ext>
            </a:extLst>
          </p:cNvPr>
          <p:cNvSpPr>
            <a:spLocks noGrp="1"/>
          </p:cNvSpPr>
          <p:nvPr>
            <p:ph type="title" idx="4294967295"/>
          </p:nvPr>
        </p:nvSpPr>
        <p:spPr>
          <a:xfrm>
            <a:off x="756286" y="720571"/>
            <a:ext cx="6297612" cy="175246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6000"/>
              </a:lnSpc>
              <a:spcBef>
                <a:spcPts val="1000"/>
              </a:spcBef>
              <a:spcAft>
                <a:spcPts val="0"/>
              </a:spcAft>
              <a:buClrTx/>
              <a:buSzTx/>
              <a:buFont typeface="Arial" panose="020B0604020202020204" pitchFamily="34" charset="0"/>
              <a:buNone/>
              <a:tabLst/>
              <a:defRPr/>
            </a:pPr>
            <a:r>
              <a:rPr kumimoji="0" lang="en-CA" sz="4800" b="1" i="0" u="none" strike="noStrike" kern="1200" cap="none" spc="0" normalizeH="0" baseline="0" noProof="0">
                <a:ln>
                  <a:noFill/>
                </a:ln>
                <a:solidFill>
                  <a:schemeClr val="bg1"/>
                </a:solidFill>
                <a:effectLst/>
                <a:uLnTx/>
                <a:uFillTx/>
                <a:latin typeface="+mj-lt"/>
                <a:ea typeface="Inter medium" panose="02000603000000020004" pitchFamily="50" charset="0"/>
                <a:cs typeface="Inter medium" panose="02000603000000020004" pitchFamily="50" charset="0"/>
              </a:rPr>
              <a:t>How Do I Access Funding?</a:t>
            </a:r>
            <a:endParaRPr kumimoji="0" lang="fr-CA" sz="4800" b="0" i="1" u="none" strike="noStrike" kern="1200" cap="none" spc="0" normalizeH="0" baseline="0" noProof="0">
              <a:ln>
                <a:noFill/>
              </a:ln>
              <a:solidFill>
                <a:schemeClr val="bg1"/>
              </a:solidFill>
              <a:effectLst/>
              <a:uLnTx/>
              <a:uFillTx/>
              <a:latin typeface="+mj-lt"/>
              <a:ea typeface="Inter medium" panose="02000603000000020004" pitchFamily="50" charset="0"/>
              <a:cs typeface="Inter medium" panose="02000603000000020004" pitchFamily="50" charset="0"/>
            </a:endParaRPr>
          </a:p>
          <a:p>
            <a:pPr marL="0" marR="0" lvl="0" indent="0" algn="l" defTabSz="914400" rtl="0" eaLnBrk="1" fontAlgn="auto" latinLnBrk="0" hangingPunct="1">
              <a:lnSpc>
                <a:spcPts val="6000"/>
              </a:lnSpc>
              <a:spcBef>
                <a:spcPts val="1000"/>
              </a:spcBef>
              <a:spcAft>
                <a:spcPts val="0"/>
              </a:spcAft>
              <a:buClrTx/>
              <a:buSzTx/>
              <a:buFont typeface="Arial" panose="020B0604020202020204" pitchFamily="34" charset="0"/>
              <a:buNone/>
              <a:tabLst/>
              <a:defRPr/>
            </a:pPr>
            <a:endParaRPr kumimoji="0" lang="fr-CA" sz="1600" b="0" i="1" u="none" strike="noStrike" kern="1200" cap="none" spc="0" normalizeH="0" baseline="0" noProof="0">
              <a:ln>
                <a:noFill/>
              </a:ln>
              <a:solidFill>
                <a:srgbClr val="8BE8B0"/>
              </a:solidFill>
              <a:effectLst/>
              <a:uLnTx/>
              <a:uFillTx/>
              <a:latin typeface="+mj-lt"/>
              <a:ea typeface="Inter medium" panose="02000603000000020004" pitchFamily="50" charset="0"/>
              <a:cs typeface="Inter medium" panose="02000603000000020004" pitchFamily="50" charset="0"/>
            </a:endParaRPr>
          </a:p>
          <a:p>
            <a:pPr marL="0" marR="0" lvl="0" indent="0" algn="l" defTabSz="914400" rtl="0" eaLnBrk="1" fontAlgn="auto" latinLnBrk="0" hangingPunct="1">
              <a:lnSpc>
                <a:spcPts val="6000"/>
              </a:lnSpc>
              <a:spcBef>
                <a:spcPts val="1000"/>
              </a:spcBef>
              <a:spcAft>
                <a:spcPts val="0"/>
              </a:spcAft>
              <a:buClrTx/>
              <a:buSzTx/>
              <a:buFont typeface="Arial" panose="020B0604020202020204" pitchFamily="34" charset="0"/>
              <a:buNone/>
              <a:tabLst/>
              <a:defRPr/>
            </a:pPr>
            <a:endParaRPr kumimoji="0" lang="fr-CA" sz="4800" b="0" i="1" u="none" strike="noStrike" kern="1200" cap="none" spc="0" normalizeH="0" baseline="0" noProof="0">
              <a:ln>
                <a:noFill/>
              </a:ln>
              <a:solidFill>
                <a:schemeClr val="bg1"/>
              </a:solidFill>
              <a:effectLst/>
              <a:uLnTx/>
              <a:uFillTx/>
              <a:latin typeface="+mj-lt"/>
              <a:ea typeface="Inter medium" panose="02000603000000020004" pitchFamily="50" charset="0"/>
              <a:cs typeface="Inter medium" panose="02000603000000020004" pitchFamily="50" charset="0"/>
            </a:endParaRPr>
          </a:p>
        </p:txBody>
      </p:sp>
      <p:sp>
        <p:nvSpPr>
          <p:cNvPr id="4" name="Text Placeholder 2">
            <a:extLst>
              <a:ext uri="{FF2B5EF4-FFF2-40B4-BE49-F238E27FC236}">
                <a16:creationId xmlns:a16="http://schemas.microsoft.com/office/drawing/2014/main" id="{5C69C6D0-6643-5078-8AFA-EA85769EF217}"/>
              </a:ext>
            </a:extLst>
          </p:cNvPr>
          <p:cNvSpPr txBox="1">
            <a:spLocks noGrp="1"/>
          </p:cNvSpPr>
          <p:nvPr>
            <p:ph type="body" sz="quarter" idx="10"/>
          </p:nvPr>
        </p:nvSpPr>
        <p:spPr>
          <a:xfrm>
            <a:off x="756285" y="3196908"/>
            <a:ext cx="7506565" cy="223678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600" b="1">
                <a:solidFill>
                  <a:schemeClr val="bg1"/>
                </a:solidFill>
                <a:ea typeface="Times New Roman" panose="02020603050405020304" pitchFamily="18" charset="0"/>
              </a:rPr>
              <a:t>Online application platform</a:t>
            </a:r>
          </a:p>
          <a:p>
            <a:pPr marL="363538" indent="-363538">
              <a:buFont typeface="Arial" panose="020B0604020202020204" pitchFamily="34" charset="0"/>
              <a:buChar char="!"/>
            </a:pPr>
            <a:r>
              <a:rPr lang="en-CA">
                <a:solidFill>
                  <a:srgbClr val="FF0000"/>
                </a:solidFill>
                <a:ea typeface="Times New Roman" panose="02020603050405020304" pitchFamily="18" charset="0"/>
              </a:rPr>
              <a:t>Eligibility Questionnaire</a:t>
            </a:r>
          </a:p>
          <a:p>
            <a:pPr marL="0" indent="0">
              <a:buNone/>
            </a:pPr>
            <a:endParaRPr lang="en-CA" sz="3600" b="1">
              <a:solidFill>
                <a:schemeClr val="bg1"/>
              </a:solidFill>
              <a:ea typeface="Times New Roman" panose="02020603050405020304" pitchFamily="18" charset="0"/>
            </a:endParaRPr>
          </a:p>
          <a:p>
            <a:pPr marL="0" indent="0">
              <a:buNone/>
            </a:pPr>
            <a:r>
              <a:rPr lang="en-CA" sz="3600" b="1">
                <a:solidFill>
                  <a:schemeClr val="bg1"/>
                </a:solidFill>
                <a:ea typeface="Times New Roman" panose="02020603050405020304" pitchFamily="18" charset="0"/>
              </a:rPr>
              <a:t>Call for Proposals</a:t>
            </a:r>
            <a:endParaRPr lang="en-CA" sz="3600" b="1">
              <a:solidFill>
                <a:schemeClr val="bg1"/>
              </a:solidFill>
              <a:effectLst/>
              <a:ea typeface="Times New Roman" panose="02020603050405020304" pitchFamily="18" charset="0"/>
              <a:cs typeface="Calibri"/>
            </a:endParaRPr>
          </a:p>
          <a:p>
            <a:pPr marL="0" indent="0">
              <a:buNone/>
            </a:pPr>
            <a:r>
              <a:rPr lang="en-CA" sz="3200">
                <a:solidFill>
                  <a:schemeClr val="bg1"/>
                </a:solidFill>
                <a:ea typeface="Arial" panose="020B0604020202020204" pitchFamily="34" charset="0"/>
                <a:cs typeface="Calibri"/>
              </a:rPr>
              <a:t>Apply by: December 1, 2023, 5 pm EST</a:t>
            </a:r>
            <a:endParaRPr lang="en-CA" sz="3200" b="1">
              <a:solidFill>
                <a:schemeClr val="bg1"/>
              </a:solidFill>
              <a:ea typeface="Arial" panose="020B0604020202020204" pitchFamily="34" charset="0"/>
              <a:cs typeface="Calibri" panose="020F0502020204030204"/>
            </a:endParaRPr>
          </a:p>
          <a:p>
            <a:pPr marL="0" indent="0">
              <a:buNone/>
            </a:pPr>
            <a:endParaRPr lang="en-CA" sz="3200" b="1">
              <a:solidFill>
                <a:schemeClr val="bg1"/>
              </a:solidFill>
              <a:ea typeface="Arial" panose="020B0604020202020204" pitchFamily="34" charset="0"/>
              <a:cs typeface="Calibri" panose="020F0502020204030204"/>
            </a:endParaRPr>
          </a:p>
          <a:p>
            <a:pPr marL="0" indent="0">
              <a:buNone/>
            </a:pPr>
            <a:endParaRPr lang="en-CA" sz="3200">
              <a:solidFill>
                <a:schemeClr val="bg1"/>
              </a:solidFill>
              <a:ea typeface="Arial" panose="020B0604020202020204" pitchFamily="34" charset="0"/>
              <a:cs typeface="Calibri"/>
            </a:endParaRPr>
          </a:p>
        </p:txBody>
      </p:sp>
    </p:spTree>
    <p:extLst>
      <p:ext uri="{BB962C8B-B14F-4D97-AF65-F5344CB8AC3E}">
        <p14:creationId xmlns:p14="http://schemas.microsoft.com/office/powerpoint/2010/main" val="895372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496957" y="732519"/>
            <a:ext cx="10711817" cy="1563420"/>
          </a:xfrm>
        </p:spPr>
        <p:txBody>
          <a:bodyPr/>
          <a:lstStyle/>
          <a:p>
            <a:r>
              <a:rPr lang="en-CA" b="1"/>
              <a:t>Community Stories </a:t>
            </a:r>
            <a:r>
              <a:rPr lang="en-US" b="1"/>
              <a:t>Overview</a:t>
            </a:r>
            <a:endParaRPr lang="en-CA" b="1"/>
          </a:p>
        </p:txBody>
      </p:sp>
      <p:sp>
        <p:nvSpPr>
          <p:cNvPr id="4" name="Text Placeholder 2">
            <a:extLst>
              <a:ext uri="{FF2B5EF4-FFF2-40B4-BE49-F238E27FC236}">
                <a16:creationId xmlns:a16="http://schemas.microsoft.com/office/drawing/2014/main" id="{E24DAC6C-2F23-5B75-B512-693FADF54561}"/>
              </a:ext>
            </a:extLst>
          </p:cNvPr>
          <p:cNvSpPr txBox="1">
            <a:spLocks/>
          </p:cNvSpPr>
          <p:nvPr/>
        </p:nvSpPr>
        <p:spPr>
          <a:xfrm>
            <a:off x="496957" y="1799456"/>
            <a:ext cx="11198086" cy="1244369"/>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200">
                <a:effectLst/>
              </a:rPr>
              <a:t>Online projects are created </a:t>
            </a:r>
            <a:r>
              <a:rPr lang="en-CA" sz="3200" b="1">
                <a:effectLst/>
              </a:rPr>
              <a:t>using DMC’s </a:t>
            </a:r>
            <a:r>
              <a:rPr lang="en-CA" sz="3200" b="1"/>
              <a:t>website-building</a:t>
            </a:r>
            <a:r>
              <a:rPr lang="en-CA" sz="3200" b="1">
                <a:effectLst/>
              </a:rPr>
              <a:t> platform</a:t>
            </a:r>
            <a:endParaRPr lang="en-CA" sz="2800" i="1">
              <a:effectLst/>
            </a:endParaRPr>
          </a:p>
          <a:p>
            <a:pPr marL="457200" lvl="1" indent="0" defTabSz="2152650">
              <a:buNone/>
              <a:tabLst>
                <a:tab pos="3767138" algn="l"/>
              </a:tabLst>
            </a:pPr>
            <a:endParaRPr lang="en-CA" sz="2800" i="1">
              <a:effectLst/>
            </a:endParaRPr>
          </a:p>
          <a:p>
            <a:pPr marL="0" indent="0">
              <a:buNone/>
            </a:pPr>
            <a:endParaRPr lang="fr-CA" sz="3600">
              <a:cs typeface="Calibri" panose="020F0502020204030204"/>
            </a:endParaRPr>
          </a:p>
        </p:txBody>
      </p:sp>
      <p:sp>
        <p:nvSpPr>
          <p:cNvPr id="6" name="TextBox 5">
            <a:extLst>
              <a:ext uri="{FF2B5EF4-FFF2-40B4-BE49-F238E27FC236}">
                <a16:creationId xmlns:a16="http://schemas.microsoft.com/office/drawing/2014/main" id="{192FB672-3665-F1E2-19DF-B279F222C5F3}"/>
              </a:ext>
            </a:extLst>
          </p:cNvPr>
          <p:cNvSpPr txBox="1"/>
          <p:nvPr/>
        </p:nvSpPr>
        <p:spPr>
          <a:xfrm>
            <a:off x="496956" y="3362877"/>
            <a:ext cx="11198085" cy="2585323"/>
          </a:xfrm>
          <a:prstGeom prst="rect">
            <a:avLst/>
          </a:prstGeom>
          <a:noFill/>
        </p:spPr>
        <p:txBody>
          <a:bodyPr wrap="square" lIns="91440" tIns="45720" rIns="91440" bIns="45720" numCol="2" anchor="t">
            <a:spAutoFit/>
          </a:bodyPr>
          <a:lstStyle/>
          <a:p>
            <a:pPr marL="360045" indent="-360045" defTabSz="2152650" rtl="0">
              <a:spcBef>
                <a:spcPts val="600"/>
              </a:spcBef>
              <a:buFont typeface="Arial" panose="020B0604020202020204" pitchFamily="34" charset="0"/>
              <a:buChar char="•"/>
              <a:tabLst>
                <a:tab pos="5106988" algn="l"/>
              </a:tabLst>
            </a:pPr>
            <a:r>
              <a:rPr lang="en-CA" sz="3200" b="1">
                <a:solidFill>
                  <a:srgbClr val="920000"/>
                </a:solidFill>
              </a:rPr>
              <a:t>NEW! </a:t>
            </a:r>
            <a:r>
              <a:rPr lang="en-CA" sz="3200" b="1"/>
              <a:t>$25,000</a:t>
            </a:r>
            <a:r>
              <a:rPr lang="en-CA" sz="3200" b="1">
                <a:effectLst/>
              </a:rPr>
              <a:t> investment</a:t>
            </a:r>
            <a:endParaRPr lang="en-CA" sz="3200" b="1">
              <a:effectLst/>
              <a:ea typeface="Calibri"/>
              <a:cs typeface="Calibri"/>
            </a:endParaRPr>
          </a:p>
          <a:p>
            <a:pPr marL="355600" lvl="1" defTabSz="2149475">
              <a:spcAft>
                <a:spcPts val="600"/>
              </a:spcAft>
            </a:pPr>
            <a:r>
              <a:rPr lang="en-CA" sz="2800">
                <a:effectLst/>
                <a:latin typeface="Calibri"/>
                <a:ea typeface="Times New Roman" panose="02020603050405020304" pitchFamily="18" charset="0"/>
                <a:cs typeface="Calibri"/>
              </a:rPr>
              <a:t>Additional </a:t>
            </a:r>
            <a:r>
              <a:rPr lang="en-CA" sz="2800">
                <a:latin typeface="Calibri"/>
                <a:ea typeface="Times New Roman" panose="02020603050405020304" pitchFamily="18" charset="0"/>
                <a:cs typeface="Calibri"/>
              </a:rPr>
              <a:t>funds for 3</a:t>
            </a:r>
            <a:r>
              <a:rPr lang="en-CA" sz="2800" baseline="30000">
                <a:latin typeface="Calibri"/>
                <a:ea typeface="Times New Roman" panose="02020603050405020304" pitchFamily="18" charset="0"/>
                <a:cs typeface="Calibri"/>
              </a:rPr>
              <a:t>rd</a:t>
            </a:r>
            <a:r>
              <a:rPr lang="en-CA" sz="2800">
                <a:latin typeface="Calibri"/>
                <a:ea typeface="Times New Roman" panose="02020603050405020304" pitchFamily="18" charset="0"/>
                <a:cs typeface="Calibri"/>
              </a:rPr>
              <a:t> language</a:t>
            </a:r>
          </a:p>
          <a:p>
            <a:pPr marL="363220" indent="-363220" rtl="0">
              <a:spcBef>
                <a:spcPts val="600"/>
              </a:spcBef>
              <a:buFont typeface="Arial" panose="020B0604020202020204" pitchFamily="34" charset="0"/>
              <a:buChar char="•"/>
            </a:pPr>
            <a:r>
              <a:rPr lang="en-CA" sz="3200" b="1">
                <a:effectLst/>
              </a:rPr>
              <a:t>Expert support</a:t>
            </a:r>
            <a:endParaRPr lang="en-CA" sz="3200" b="1">
              <a:effectLst/>
              <a:ea typeface="Calibri"/>
              <a:cs typeface="Calibri"/>
            </a:endParaRPr>
          </a:p>
          <a:p>
            <a:pPr marL="363220" lvl="1" indent="0">
              <a:spcBef>
                <a:spcPts val="0"/>
              </a:spcBef>
              <a:buNone/>
            </a:pPr>
            <a:r>
              <a:rPr lang="en-CA" sz="2800"/>
              <a:t>Guidance from Program Officers</a:t>
            </a:r>
            <a:endParaRPr lang="en-CA" sz="2800">
              <a:ea typeface="Calibri"/>
              <a:cs typeface="Calibri"/>
            </a:endParaRPr>
          </a:p>
          <a:p>
            <a:pPr marL="363220" lvl="1" indent="0">
              <a:spcBef>
                <a:spcPts val="0"/>
              </a:spcBef>
              <a:buNone/>
            </a:pPr>
            <a:endParaRPr lang="en-CA" sz="3200" b="1">
              <a:ea typeface="Calibri" panose="020F0502020204030204"/>
              <a:cs typeface="Calibri" panose="020F0502020204030204"/>
            </a:endParaRPr>
          </a:p>
          <a:p>
            <a:pPr marL="633095" indent="-349250" rtl="0">
              <a:spcBef>
                <a:spcPts val="600"/>
              </a:spcBef>
              <a:spcAft>
                <a:spcPts val="600"/>
              </a:spcAft>
              <a:buFont typeface="Arial" panose="020B0604020202020204" pitchFamily="34" charset="0"/>
              <a:buChar char="•"/>
            </a:pPr>
            <a:r>
              <a:rPr lang="en-CA" sz="3200" b="1"/>
              <a:t>Expectations</a:t>
            </a:r>
            <a:br>
              <a:rPr lang="en-CA" sz="3200" b="1"/>
            </a:br>
            <a:r>
              <a:rPr lang="en-CA" sz="2800"/>
              <a:t>Bilingual, user centred, accessible</a:t>
            </a:r>
            <a:endParaRPr lang="en-CA" sz="2800">
              <a:effectLst/>
              <a:ea typeface="Calibri"/>
              <a:cs typeface="Calibri"/>
            </a:endParaRPr>
          </a:p>
          <a:p>
            <a:pPr marL="633095" indent="-349250" defTabSz="2152650">
              <a:spcBef>
                <a:spcPts val="600"/>
              </a:spcBef>
              <a:buFont typeface="Arial" panose="020B0604020202020204" pitchFamily="34" charset="0"/>
              <a:buChar char="•"/>
              <a:tabLst>
                <a:tab pos="3767138" algn="l"/>
              </a:tabLst>
            </a:pPr>
            <a:r>
              <a:rPr lang="en-CA" sz="3200" b="1">
                <a:effectLst/>
              </a:rPr>
              <a:t>Production timeline</a:t>
            </a:r>
            <a:br>
              <a:rPr lang="en-CA" sz="3600" b="1">
                <a:effectLst/>
              </a:rPr>
            </a:br>
            <a:r>
              <a:rPr lang="en-CA" sz="2800" b="1"/>
              <a:t>24 months</a:t>
            </a:r>
            <a:r>
              <a:rPr lang="en-CA" sz="2800" b="1">
                <a:effectLst/>
              </a:rPr>
              <a:t> </a:t>
            </a:r>
            <a:r>
              <a:rPr lang="en-CA" sz="2800">
                <a:effectLst/>
              </a:rPr>
              <a:t>(or less)</a:t>
            </a:r>
            <a:endParaRPr lang="en-CA" sz="3600" b="1">
              <a:ea typeface="Calibri" panose="020F0502020204030204"/>
              <a:cs typeface="Calibri" panose="020F0502020204030204"/>
            </a:endParaRPr>
          </a:p>
        </p:txBody>
      </p:sp>
    </p:spTree>
    <p:extLst>
      <p:ext uri="{BB962C8B-B14F-4D97-AF65-F5344CB8AC3E}">
        <p14:creationId xmlns:p14="http://schemas.microsoft.com/office/powerpoint/2010/main" val="3527481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2B99D-FD78-0B30-FBC2-154104FC5429}"/>
              </a:ext>
            </a:extLst>
          </p:cNvPr>
          <p:cNvSpPr>
            <a:spLocks noGrp="1"/>
          </p:cNvSpPr>
          <p:nvPr>
            <p:ph type="title"/>
          </p:nvPr>
        </p:nvSpPr>
        <p:spPr>
          <a:xfrm>
            <a:off x="749408" y="656940"/>
            <a:ext cx="10620555" cy="645388"/>
          </a:xfrm>
        </p:spPr>
        <p:txBody>
          <a:bodyPr/>
          <a:lstStyle/>
          <a:p>
            <a:r>
              <a:rPr lang="en-CA" b="1"/>
              <a:t>Website-Building Platform</a:t>
            </a:r>
          </a:p>
        </p:txBody>
      </p:sp>
      <p:sp>
        <p:nvSpPr>
          <p:cNvPr id="5" name="Text Placeholder 2">
            <a:extLst>
              <a:ext uri="{FF2B5EF4-FFF2-40B4-BE49-F238E27FC236}">
                <a16:creationId xmlns:a16="http://schemas.microsoft.com/office/drawing/2014/main" id="{FE861A84-C4E3-3AF5-E4EC-6C418B71EE69}"/>
              </a:ext>
            </a:extLst>
          </p:cNvPr>
          <p:cNvSpPr txBox="1">
            <a:spLocks/>
          </p:cNvSpPr>
          <p:nvPr/>
        </p:nvSpPr>
        <p:spPr>
          <a:xfrm>
            <a:off x="700424" y="1714478"/>
            <a:ext cx="10791154" cy="441100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6870" indent="-356870">
              <a:lnSpc>
                <a:spcPct val="100000"/>
              </a:lnSpc>
            </a:pPr>
            <a:r>
              <a:rPr lang="en-CA" sz="3200">
                <a:cs typeface="Calibri" panose="020F0502020204030204"/>
              </a:rPr>
              <a:t>A user-friendly template to structure and present your Community Story</a:t>
            </a:r>
          </a:p>
          <a:p>
            <a:pPr marL="356870" indent="-356870">
              <a:lnSpc>
                <a:spcPct val="100000"/>
              </a:lnSpc>
            </a:pPr>
            <a:r>
              <a:rPr lang="en-CA" sz="3200">
                <a:cs typeface="Calibri" panose="020F0502020204030204"/>
              </a:rPr>
              <a:t>Showcase your content with</a:t>
            </a:r>
          </a:p>
          <a:p>
            <a:pPr marL="809625" lvl="1" indent="-352425"/>
            <a:r>
              <a:rPr lang="en-CA" sz="2800">
                <a:cs typeface="Calibri" panose="020F0502020204030204"/>
              </a:rPr>
              <a:t>Text and images</a:t>
            </a:r>
          </a:p>
          <a:p>
            <a:pPr marL="809625" lvl="1" indent="-352425"/>
            <a:r>
              <a:rPr lang="en-CA" sz="2800">
                <a:cs typeface="Calibri" panose="020F0502020204030204"/>
              </a:rPr>
              <a:t>Audio and video clips</a:t>
            </a:r>
          </a:p>
          <a:p>
            <a:pPr marL="809625" lvl="1" indent="-352425"/>
            <a:r>
              <a:rPr lang="en-CA" sz="2800">
                <a:solidFill>
                  <a:srgbClr val="920000"/>
                </a:solidFill>
                <a:cs typeface="Calibri" panose="020F0502020204030204"/>
              </a:rPr>
              <a:t>NEW</a:t>
            </a:r>
            <a:r>
              <a:rPr lang="en-CA" sz="2800">
                <a:solidFill>
                  <a:srgbClr val="FF0000"/>
                </a:solidFill>
                <a:cs typeface="Calibri" panose="020F0502020204030204"/>
              </a:rPr>
              <a:t> </a:t>
            </a:r>
            <a:r>
              <a:rPr lang="en-CA" sz="2800">
                <a:cs typeface="Calibri" panose="020F0502020204030204"/>
              </a:rPr>
              <a:t>elements: timeline, hot spots, third language capability</a:t>
            </a:r>
          </a:p>
          <a:p>
            <a:pPr marL="356870" indent="-356870">
              <a:lnSpc>
                <a:spcPct val="100000"/>
              </a:lnSpc>
            </a:pPr>
            <a:r>
              <a:rPr lang="en-CA" sz="3200">
                <a:cs typeface="Calibri" panose="020F0502020204030204"/>
              </a:rPr>
              <a:t>Built-in accessibility</a:t>
            </a:r>
          </a:p>
          <a:p>
            <a:pPr marL="356870" indent="-356870">
              <a:lnSpc>
                <a:spcPct val="100000"/>
              </a:lnSpc>
            </a:pPr>
            <a:r>
              <a:rPr lang="en-CA" sz="3200">
                <a:cs typeface="Calibri" panose="020F0502020204030204"/>
              </a:rPr>
              <a:t>User manual</a:t>
            </a:r>
          </a:p>
        </p:txBody>
      </p:sp>
    </p:spTree>
    <p:extLst>
      <p:ext uri="{BB962C8B-B14F-4D97-AF65-F5344CB8AC3E}">
        <p14:creationId xmlns:p14="http://schemas.microsoft.com/office/powerpoint/2010/main" val="2905111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32519"/>
            <a:ext cx="8500271" cy="1064198"/>
          </a:xfrm>
        </p:spPr>
        <p:txBody>
          <a:bodyPr/>
          <a:lstStyle/>
          <a:p>
            <a:r>
              <a:rPr lang="en-CA" b="1"/>
              <a:t>Eligible Organizations</a:t>
            </a:r>
          </a:p>
        </p:txBody>
      </p:sp>
      <p:sp>
        <p:nvSpPr>
          <p:cNvPr id="3" name="Text Placeholder 2">
            <a:extLst>
              <a:ext uri="{FF2B5EF4-FFF2-40B4-BE49-F238E27FC236}">
                <a16:creationId xmlns:a16="http://schemas.microsoft.com/office/drawing/2014/main" id="{273AA511-A876-0EB9-35F3-0B8FBE49D6DE}"/>
              </a:ext>
            </a:extLst>
          </p:cNvPr>
          <p:cNvSpPr txBox="1">
            <a:spLocks/>
          </p:cNvSpPr>
          <p:nvPr/>
        </p:nvSpPr>
        <p:spPr>
          <a:xfrm>
            <a:off x="700423" y="2084624"/>
            <a:ext cx="10272377" cy="465907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600" b="1">
                <a:cs typeface="Calibri" panose="020F0502020204030204"/>
              </a:rPr>
              <a:t>Canadian museums, heritage, cultural and Indigenous organizations</a:t>
            </a:r>
          </a:p>
          <a:p>
            <a:pPr marL="355600" indent="-355600">
              <a:buFont typeface="Calibri" panose="020F0502020204030204" pitchFamily="34" charset="0"/>
              <a:buChar char="!"/>
            </a:pPr>
            <a:r>
              <a:rPr lang="en-CA" sz="2400" i="1">
                <a:solidFill>
                  <a:srgbClr val="920000"/>
                </a:solidFill>
                <a:cs typeface="Calibri" panose="020F0502020204030204"/>
              </a:rPr>
              <a:t>Excluding Canadian Heritage Portfolio organizations</a:t>
            </a:r>
            <a:br>
              <a:rPr lang="en-CA" sz="2400" i="1">
                <a:solidFill>
                  <a:srgbClr val="920000"/>
                </a:solidFill>
                <a:cs typeface="Calibri" panose="020F0502020204030204"/>
              </a:rPr>
            </a:br>
            <a:endParaRPr lang="en-CA" sz="3200" i="1">
              <a:solidFill>
                <a:srgbClr val="920000"/>
              </a:solidFill>
              <a:cs typeface="Calibri" panose="020F0502020204030204"/>
            </a:endParaRPr>
          </a:p>
          <a:p>
            <a:pPr marL="353695" indent="-353695"/>
            <a:r>
              <a:rPr lang="en-CA" sz="3200" b="1">
                <a:cs typeface="Calibri" panose="020F0502020204030204"/>
              </a:rPr>
              <a:t>Two-part eligibility:</a:t>
            </a:r>
          </a:p>
          <a:p>
            <a:pPr marL="981075" lvl="1" indent="-523875">
              <a:buFont typeface="+mj-lt"/>
              <a:buAutoNum type="arabicPeriod"/>
            </a:pPr>
            <a:r>
              <a:rPr lang="en-CA">
                <a:cs typeface="Calibri" panose="020F0502020204030204"/>
              </a:rPr>
              <a:t>Primary Purpose and Mandate</a:t>
            </a:r>
          </a:p>
          <a:p>
            <a:pPr marL="981075" lvl="1" indent="-523875">
              <a:buFont typeface="+mj-lt"/>
              <a:buAutoNum type="arabicPeriod"/>
            </a:pPr>
            <a:r>
              <a:rPr lang="en-CA">
                <a:cs typeface="Calibri" panose="020F0502020204030204"/>
              </a:rPr>
              <a:t>Legal Status </a:t>
            </a:r>
            <a:endParaRPr lang="en-CA" b="1">
              <a:cs typeface="Calibri" panose="020F0502020204030204"/>
            </a:endParaRPr>
          </a:p>
          <a:p>
            <a:pPr marL="0" indent="0">
              <a:buNone/>
            </a:pPr>
            <a:endParaRPr lang="fr-CA" sz="3600">
              <a:cs typeface="Calibri" panose="020F0502020204030204"/>
            </a:endParaRPr>
          </a:p>
        </p:txBody>
      </p:sp>
    </p:spTree>
    <p:extLst>
      <p:ext uri="{BB962C8B-B14F-4D97-AF65-F5344CB8AC3E}">
        <p14:creationId xmlns:p14="http://schemas.microsoft.com/office/powerpoint/2010/main" val="2422028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32519"/>
            <a:ext cx="11009796" cy="1064198"/>
          </a:xfrm>
        </p:spPr>
        <p:txBody>
          <a:bodyPr/>
          <a:lstStyle/>
          <a:p>
            <a:r>
              <a:rPr lang="en-CA" b="1"/>
              <a:t>Part 1 – Purpose &amp; Mandate</a:t>
            </a:r>
          </a:p>
        </p:txBody>
      </p:sp>
      <p:sp>
        <p:nvSpPr>
          <p:cNvPr id="4" name="Rectangle: Rounded Corners 3" descr="Museums and heritage, cultural and Indigenous* organizations&#10;">
            <a:extLst>
              <a:ext uri="{FF2B5EF4-FFF2-40B4-BE49-F238E27FC236}">
                <a16:creationId xmlns:a16="http://schemas.microsoft.com/office/drawing/2014/main" id="{94FB2C71-2A37-4C4E-2242-93EE623A73CB}"/>
              </a:ext>
            </a:extLst>
          </p:cNvPr>
          <p:cNvSpPr/>
          <p:nvPr/>
        </p:nvSpPr>
        <p:spPr>
          <a:xfrm>
            <a:off x="1120727" y="1796717"/>
            <a:ext cx="8702146" cy="759949"/>
          </a:xfrm>
          <a:prstGeom prst="roundRect">
            <a:avLst/>
          </a:prstGeom>
          <a:solidFill>
            <a:srgbClr val="0A8297"/>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sz="2000" b="1"/>
          </a:p>
          <a:p>
            <a:pPr algn="ctr"/>
            <a:r>
              <a:rPr lang="en-CA" sz="2400" b="1"/>
              <a:t>Museums and heritage, cultural and Indigenous* organizations</a:t>
            </a:r>
          </a:p>
          <a:p>
            <a:pPr algn="ctr"/>
            <a:endParaRPr lang="en-CA" sz="2000" b="1"/>
          </a:p>
        </p:txBody>
      </p:sp>
      <p:sp>
        <p:nvSpPr>
          <p:cNvPr id="9" name="TextBox 8" descr="*mandated to support or preserve Indigenous culture&#10;">
            <a:extLst>
              <a:ext uri="{FF2B5EF4-FFF2-40B4-BE49-F238E27FC236}">
                <a16:creationId xmlns:a16="http://schemas.microsoft.com/office/drawing/2014/main" id="{24D1B954-7680-5BC4-48E7-C1ECBE9F2107}"/>
              </a:ext>
            </a:extLst>
          </p:cNvPr>
          <p:cNvSpPr txBox="1"/>
          <p:nvPr/>
        </p:nvSpPr>
        <p:spPr>
          <a:xfrm>
            <a:off x="3782292" y="2676249"/>
            <a:ext cx="6040582" cy="400110"/>
          </a:xfrm>
          <a:prstGeom prst="rect">
            <a:avLst/>
          </a:prstGeom>
          <a:noFill/>
        </p:spPr>
        <p:txBody>
          <a:bodyPr wrap="square">
            <a:spAutoFit/>
          </a:bodyPr>
          <a:lstStyle/>
          <a:p>
            <a:pPr algn="r"/>
            <a:r>
              <a:rPr lang="en-CA" sz="2000" b="1"/>
              <a:t>*</a:t>
            </a:r>
            <a:r>
              <a:rPr lang="en-CA" sz="2000"/>
              <a:t>mandated to support or preserve Indigenous culture</a:t>
            </a:r>
            <a:endParaRPr lang="en-CA" sz="2000" b="1"/>
          </a:p>
        </p:txBody>
      </p:sp>
      <p:sp>
        <p:nvSpPr>
          <p:cNvPr id="12" name="Plus Sign 11" descr="And">
            <a:extLst>
              <a:ext uri="{FF2B5EF4-FFF2-40B4-BE49-F238E27FC236}">
                <a16:creationId xmlns:a16="http://schemas.microsoft.com/office/drawing/2014/main" id="{BF7FCE15-628D-5C97-AE03-D0034593816A}"/>
              </a:ext>
            </a:extLst>
          </p:cNvPr>
          <p:cNvSpPr/>
          <p:nvPr/>
        </p:nvSpPr>
        <p:spPr>
          <a:xfrm>
            <a:off x="2450494" y="2747660"/>
            <a:ext cx="1125415" cy="1125415"/>
          </a:xfrm>
          <a:prstGeom prst="mathPlus">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CA">
                <a:ln w="0"/>
                <a:solidFill>
                  <a:schemeClr val="bg1"/>
                </a:solidFill>
                <a:effectLst>
                  <a:outerShdw blurRad="38100" dist="19050" dir="2700000" algn="tl" rotWithShape="0">
                    <a:schemeClr val="dk1">
                      <a:alpha val="40000"/>
                    </a:schemeClr>
                  </a:outerShdw>
                </a:effectLst>
              </a:rPr>
              <a:t>And</a:t>
            </a:r>
          </a:p>
        </p:txBody>
      </p:sp>
      <p:sp>
        <p:nvSpPr>
          <p:cNvPr id="5" name="Rectangle: Rounded Corners 4" descr="The primary purpose to engage the public in at least 4 of :&#10;">
            <a:extLst>
              <a:ext uri="{FF2B5EF4-FFF2-40B4-BE49-F238E27FC236}">
                <a16:creationId xmlns:a16="http://schemas.microsoft.com/office/drawing/2014/main" id="{08E98937-5555-CBD0-6645-BEDA68145CE6}"/>
              </a:ext>
            </a:extLst>
          </p:cNvPr>
          <p:cNvSpPr/>
          <p:nvPr/>
        </p:nvSpPr>
        <p:spPr>
          <a:xfrm>
            <a:off x="1120728" y="4064070"/>
            <a:ext cx="5097060" cy="1326685"/>
          </a:xfrm>
          <a:prstGeom prst="roundRect">
            <a:avLst/>
          </a:prstGeom>
          <a:solidFill>
            <a:srgbClr val="A540F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07000"/>
              </a:lnSpc>
              <a:spcAft>
                <a:spcPts val="800"/>
              </a:spcAft>
            </a:pPr>
            <a:r>
              <a:rPr lang="en-CA" sz="2400" b="1">
                <a:solidFill>
                  <a:schemeClr val="bg1"/>
                </a:solidFill>
                <a:effectLst/>
                <a:ea typeface="Times New Roman" panose="02020603050405020304" pitchFamily="18" charset="0"/>
                <a:cs typeface="Arial" panose="020B0604020202020204" pitchFamily="34" charset="0"/>
              </a:rPr>
              <a:t>The primary purpose to engage the public in at least 4 of :</a:t>
            </a:r>
            <a:endParaRPr lang="en-CA" sz="2400">
              <a:solidFill>
                <a:schemeClr val="bg1"/>
              </a:solidFill>
              <a:effectLst/>
              <a:ea typeface="Calibri" panose="020F0502020204030204" pitchFamily="34" charset="0"/>
              <a:cs typeface="Arial" panose="020B0604020202020204" pitchFamily="34" charset="0"/>
            </a:endParaRPr>
          </a:p>
        </p:txBody>
      </p:sp>
      <p:sp>
        <p:nvSpPr>
          <p:cNvPr id="6" name="Arrow: Right 5">
            <a:extLst>
              <a:ext uri="{FF2B5EF4-FFF2-40B4-BE49-F238E27FC236}">
                <a16:creationId xmlns:a16="http://schemas.microsoft.com/office/drawing/2014/main" id="{5925B587-15F1-C2ED-701C-6D4C5E29F2FE}"/>
              </a:ext>
              <a:ext uri="{C183D7F6-B498-43B3-948B-1728B52AA6E4}">
                <adec:decorative xmlns:adec="http://schemas.microsoft.com/office/drawing/2017/decorative" val="1"/>
              </a:ext>
            </a:extLst>
          </p:cNvPr>
          <p:cNvSpPr/>
          <p:nvPr/>
        </p:nvSpPr>
        <p:spPr>
          <a:xfrm>
            <a:off x="5658876" y="4679518"/>
            <a:ext cx="1346963" cy="562708"/>
          </a:xfrm>
          <a:prstGeom prst="rightArrow">
            <a:avLst/>
          </a:prstGeom>
          <a:solidFill>
            <a:srgbClr val="A540F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11" name="Rectangle 10" descr="exhibitions&#10;programming&#10;research&#10;collections&#10;preservation&#10;documentation&#10;dissemination&#10;">
            <a:extLst>
              <a:ext uri="{FF2B5EF4-FFF2-40B4-BE49-F238E27FC236}">
                <a16:creationId xmlns:a16="http://schemas.microsoft.com/office/drawing/2014/main" id="{05128D00-05FD-A554-E040-7795B0F07315}"/>
              </a:ext>
            </a:extLst>
          </p:cNvPr>
          <p:cNvSpPr/>
          <p:nvPr/>
        </p:nvSpPr>
        <p:spPr>
          <a:xfrm>
            <a:off x="7299494" y="3724438"/>
            <a:ext cx="2523379" cy="2568656"/>
          </a:xfrm>
          <a:prstGeom prst="rect">
            <a:avLst/>
          </a:prstGeom>
          <a:solidFill>
            <a:srgbClr val="E9D0FC"/>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452438" indent="-285750">
              <a:buFont typeface="Wingdings" panose="05000000000000000000" pitchFamily="2" charset="2"/>
              <a:buChar char="ü"/>
            </a:pPr>
            <a:r>
              <a:rPr lang="en-CA" sz="2000">
                <a:solidFill>
                  <a:schemeClr val="tx1"/>
                </a:solidFill>
              </a:rPr>
              <a:t>exhibitions</a:t>
            </a:r>
          </a:p>
          <a:p>
            <a:pPr marL="452438" indent="-285750">
              <a:buFont typeface="Wingdings" panose="05000000000000000000" pitchFamily="2" charset="2"/>
              <a:buChar char="ü"/>
            </a:pPr>
            <a:r>
              <a:rPr lang="en-CA" sz="2000">
                <a:solidFill>
                  <a:schemeClr val="tx1"/>
                </a:solidFill>
              </a:rPr>
              <a:t>programming</a:t>
            </a:r>
          </a:p>
          <a:p>
            <a:pPr marL="452438" indent="-285750">
              <a:buFont typeface="Wingdings" panose="05000000000000000000" pitchFamily="2" charset="2"/>
              <a:buChar char="ü"/>
            </a:pPr>
            <a:r>
              <a:rPr lang="en-CA" sz="2000">
                <a:solidFill>
                  <a:schemeClr val="tx1"/>
                </a:solidFill>
              </a:rPr>
              <a:t>research</a:t>
            </a:r>
          </a:p>
          <a:p>
            <a:pPr marL="452438" indent="-285750">
              <a:buFont typeface="Wingdings" panose="05000000000000000000" pitchFamily="2" charset="2"/>
              <a:buChar char="ü"/>
            </a:pPr>
            <a:r>
              <a:rPr lang="en-CA" sz="2000">
                <a:solidFill>
                  <a:schemeClr val="tx1"/>
                </a:solidFill>
              </a:rPr>
              <a:t>collections</a:t>
            </a:r>
          </a:p>
          <a:p>
            <a:pPr marL="452438" indent="-285750">
              <a:buFont typeface="Wingdings" panose="05000000000000000000" pitchFamily="2" charset="2"/>
              <a:buChar char="ü"/>
            </a:pPr>
            <a:r>
              <a:rPr lang="en-CA" sz="2000">
                <a:solidFill>
                  <a:schemeClr val="tx1"/>
                </a:solidFill>
              </a:rPr>
              <a:t>preservation</a:t>
            </a:r>
          </a:p>
          <a:p>
            <a:pPr marL="452438" indent="-285750">
              <a:buFont typeface="Wingdings" panose="05000000000000000000" pitchFamily="2" charset="2"/>
              <a:buChar char="ü"/>
            </a:pPr>
            <a:r>
              <a:rPr lang="en-CA" sz="2000">
                <a:solidFill>
                  <a:schemeClr val="tx1"/>
                </a:solidFill>
              </a:rPr>
              <a:t>documentation</a:t>
            </a:r>
          </a:p>
          <a:p>
            <a:pPr marL="452438" indent="-285750">
              <a:buFont typeface="Wingdings" panose="05000000000000000000" pitchFamily="2" charset="2"/>
              <a:buChar char="ü"/>
            </a:pPr>
            <a:r>
              <a:rPr lang="en-CA" sz="2000">
                <a:solidFill>
                  <a:schemeClr val="tx1"/>
                </a:solidFill>
              </a:rPr>
              <a:t>dissemination</a:t>
            </a:r>
          </a:p>
        </p:txBody>
      </p:sp>
    </p:spTree>
    <p:extLst>
      <p:ext uri="{BB962C8B-B14F-4D97-AF65-F5344CB8AC3E}">
        <p14:creationId xmlns:p14="http://schemas.microsoft.com/office/powerpoint/2010/main" val="2783206443"/>
      </p:ext>
    </p:extLst>
  </p:cSld>
  <p:clrMapOvr>
    <a:masterClrMapping/>
  </p:clrMapOvr>
</p:sld>
</file>

<file path=ppt/theme/theme1.xml><?xml version="1.0" encoding="utf-8"?>
<a:theme xmlns:a="http://schemas.openxmlformats.org/drawingml/2006/main" name="Cover - Englis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 Frenc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rojec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4003504ECE5340A6D60AFED61FB52C" ma:contentTypeVersion="22" ma:contentTypeDescription="Create a new document." ma:contentTypeScope="" ma:versionID="b46ee95e1b0c2ecce1d45ebff9e54b42">
  <xsd:schema xmlns:xsd="http://www.w3.org/2001/XMLSchema" xmlns:xs="http://www.w3.org/2001/XMLSchema" xmlns:p="http://schemas.microsoft.com/office/2006/metadata/properties" xmlns:ns1="http://schemas.microsoft.com/sharepoint/v3" xmlns:ns2="54743f09-2481-4a3c-855c-5caca0e84aba" xmlns:ns3="4efe1d26-67d9-4e9f-9dfa-649c7a56608d" targetNamespace="http://schemas.microsoft.com/office/2006/metadata/properties" ma:root="true" ma:fieldsID="de28da2a59d831c4ce390d9ae1d26bc5" ns1:_="" ns2:_="" ns3:_="">
    <xsd:import namespace="http://schemas.microsoft.com/sharepoint/v3"/>
    <xsd:import namespace="54743f09-2481-4a3c-855c-5caca0e84aba"/>
    <xsd:import namespace="4efe1d26-67d9-4e9f-9dfa-649c7a5660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Test"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743f09-2481-4a3c-855c-5caca0e84a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200519e-a046-4898-98bf-4fa02a9f0cf4" ma:termSetId="09814cd3-568e-fe90-9814-8d621ff8fb84" ma:anchorId="fba54fb3-c3e1-fe81-a776-ca4b69148c4d" ma:open="true" ma:isKeyword="false">
      <xsd:complexType>
        <xsd:sequence>
          <xsd:element ref="pc:Terms" minOccurs="0" maxOccurs="1"/>
        </xsd:sequence>
      </xsd:complexType>
    </xsd:element>
    <xsd:element name="Test" ma:index="26" nillable="true" ma:displayName="Test" ma:format="Dropdown" ma:internalName="Test">
      <xsd:simpleType>
        <xsd:restriction base="dms:Choice">
          <xsd:enumeration value="Choice 1"/>
          <xsd:enumeration value="Choice 2"/>
          <xsd:enumeration value="Choice 3"/>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fe1d26-67d9-4e9f-9dfa-649c7a56608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57b5b6d-35b0-45f6-ab93-d36bc9d3644e}" ma:internalName="TaxCatchAll" ma:showField="CatchAllData" ma:web="4efe1d26-67d9-4e9f-9dfa-649c7a5660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4efe1d26-67d9-4e9f-9dfa-649c7a56608d">
      <UserInfo>
        <DisplayName>Constance Nebel</DisplayName>
        <AccountId>16</AccountId>
        <AccountType/>
      </UserInfo>
    </SharedWithUsers>
    <TaxCatchAll xmlns="4efe1d26-67d9-4e9f-9dfa-649c7a56608d" xsi:nil="true"/>
    <lcf76f155ced4ddcb4097134ff3c332f xmlns="54743f09-2481-4a3c-855c-5caca0e84aba">
      <Terms xmlns="http://schemas.microsoft.com/office/infopath/2007/PartnerControls"/>
    </lcf76f155ced4ddcb4097134ff3c332f>
    <Test xmlns="54743f09-2481-4a3c-855c-5caca0e84aba" xsi:nil="true"/>
  </documentManagement>
</p:properties>
</file>

<file path=customXml/itemProps1.xml><?xml version="1.0" encoding="utf-8"?>
<ds:datastoreItem xmlns:ds="http://schemas.openxmlformats.org/officeDocument/2006/customXml" ds:itemID="{C5C57BE4-F48C-4643-AE83-6FD3E3421A63}">
  <ds:schemaRefs>
    <ds:schemaRef ds:uri="4efe1d26-67d9-4e9f-9dfa-649c7a56608d"/>
    <ds:schemaRef ds:uri="54743f09-2481-4a3c-855c-5caca0e84ab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A3A9F64-F86B-415A-BD84-74A3FC64DEE6}">
  <ds:schemaRefs>
    <ds:schemaRef ds:uri="http://schemas.microsoft.com/sharepoint/v3/contenttype/forms"/>
  </ds:schemaRefs>
</ds:datastoreItem>
</file>

<file path=customXml/itemProps3.xml><?xml version="1.0" encoding="utf-8"?>
<ds:datastoreItem xmlns:ds="http://schemas.openxmlformats.org/officeDocument/2006/customXml" ds:itemID="{E15D4C27-02E1-40A7-B434-8C90FEB83F95}">
  <ds:schemaRefs>
    <ds:schemaRef ds:uri="http://purl.org/dc/terms/"/>
    <ds:schemaRef ds:uri="http://schemas.microsoft.com/sharepoint/v3"/>
    <ds:schemaRef ds:uri="http://purl.org/dc/dcmitype/"/>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4efe1d26-67d9-4e9f-9dfa-649c7a56608d"/>
    <ds:schemaRef ds:uri="54743f09-2481-4a3c-855c-5caca0e84ab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530</TotalTime>
  <Words>4026</Words>
  <Application>Microsoft Office PowerPoint</Application>
  <PresentationFormat>Widescreen</PresentationFormat>
  <Paragraphs>550</Paragraphs>
  <Slides>22</Slides>
  <Notes>22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22</vt:i4>
      </vt:variant>
    </vt:vector>
  </HeadingPairs>
  <TitlesOfParts>
    <vt:vector size="35" baseType="lpstr">
      <vt:lpstr>Arial</vt:lpstr>
      <vt:lpstr>Calibri</vt:lpstr>
      <vt:lpstr>Calibri Light</vt:lpstr>
      <vt:lpstr>Inter</vt:lpstr>
      <vt:lpstr>Inter</vt:lpstr>
      <vt:lpstr>Inter medium</vt:lpstr>
      <vt:lpstr>Segoe UI</vt:lpstr>
      <vt:lpstr>Wingdings</vt:lpstr>
      <vt:lpstr>Cover - English</vt:lpstr>
      <vt:lpstr>Cover - French</vt:lpstr>
      <vt:lpstr>Section page</vt:lpstr>
      <vt:lpstr>Text slides</vt:lpstr>
      <vt:lpstr>Project</vt:lpstr>
      <vt:lpstr>Community Stories Information Session</vt:lpstr>
      <vt:lpstr>Our Team &amp; Expert Support </vt:lpstr>
      <vt:lpstr>Digital Museums Canada</vt:lpstr>
      <vt:lpstr>Our Commitment to Equity</vt:lpstr>
      <vt:lpstr>How Do I Access Funding?  </vt:lpstr>
      <vt:lpstr>Community Stories Overview</vt:lpstr>
      <vt:lpstr>Website-Building Platform</vt:lpstr>
      <vt:lpstr>Eligible Organizations</vt:lpstr>
      <vt:lpstr>Part 1 – Purpose &amp; Mandate</vt:lpstr>
      <vt:lpstr>Part 2 – Legal Status</vt:lpstr>
      <vt:lpstr>Top Tips </vt:lpstr>
      <vt:lpstr>Target Audience &amp; Outcomes</vt:lpstr>
      <vt:lpstr>Relevance</vt:lpstr>
      <vt:lpstr>Storyline &amp; Content</vt:lpstr>
      <vt:lpstr>Build Your Project Team</vt:lpstr>
      <vt:lpstr>Build a Detailed Schedule</vt:lpstr>
      <vt:lpstr>Build a Detailed Budget</vt:lpstr>
      <vt:lpstr>Putting it  All Together</vt:lpstr>
      <vt:lpstr>Maps of Past DMC Project Funding</vt:lpstr>
      <vt:lpstr>Application  Assistance</vt:lpstr>
      <vt:lpstr>Question and Answer Period</vt:lpstr>
      <vt:lpstr>Thank you  and good luck!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Krystina Kouros</dc:creator>
  <cp:lastModifiedBy>Leah Resnick</cp:lastModifiedBy>
  <cp:revision>1</cp:revision>
  <cp:lastPrinted>2022-06-26T14:54:04Z</cp:lastPrinted>
  <dcterms:created xsi:type="dcterms:W3CDTF">2020-03-04T15:18:33Z</dcterms:created>
  <dcterms:modified xsi:type="dcterms:W3CDTF">2023-09-19T21:21:45Z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0x010100154003504ECE5340A6D60AFED61FB52C</vt:lpwstr>
  </property>
  <property fmtid="{D5CDD505-2E9C-101B-9397-08002B2CF9AE}" pid="3" name="MediaServiceImageTags">
    <vt:lpwstr/>
  </property>
</Properties>
</file>